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6"/>
  </p:notesMasterIdLst>
  <p:sldIdLst>
    <p:sldId id="505" r:id="rId2"/>
    <p:sldId id="513" r:id="rId3"/>
    <p:sldId id="514" r:id="rId4"/>
    <p:sldId id="520" r:id="rId5"/>
    <p:sldId id="543" r:id="rId6"/>
    <p:sldId id="544" r:id="rId7"/>
    <p:sldId id="515" r:id="rId8"/>
    <p:sldId id="521" r:id="rId9"/>
    <p:sldId id="516" r:id="rId10"/>
    <p:sldId id="522" r:id="rId11"/>
    <p:sldId id="525" r:id="rId12"/>
    <p:sldId id="546" r:id="rId13"/>
    <p:sldId id="547" r:id="rId14"/>
    <p:sldId id="542" r:id="rId15"/>
  </p:sldIdLst>
  <p:sldSz cx="12192000" cy="6858000"/>
  <p:notesSz cx="7315200" cy="96012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A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7" autoAdjust="0"/>
    <p:restoredTop sz="91269" autoAdjust="0"/>
  </p:normalViewPr>
  <p:slideViewPr>
    <p:cSldViewPr snapToGrid="0">
      <p:cViewPr varScale="1">
        <p:scale>
          <a:sx n="105" d="100"/>
          <a:sy n="105" d="100"/>
        </p:scale>
        <p:origin x="22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C7A1DB-4684-42B5-8530-02FE513383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58AAA-063B-47FA-8A4D-9C69E99733B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53ECB2F-8E60-4DFA-A723-076E5A6F1717}" type="datetimeFigureOut">
              <a:rPr lang="hr-HR"/>
              <a:pPr>
                <a:defRPr/>
              </a:pPr>
              <a:t>8.6.2021.</a:t>
            </a:fld>
            <a:endParaRPr lang="hr-H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16FAAAA-D67D-4C76-8562-F8F6F5D8FE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49B8B2F-EEFC-4712-8635-204B05F09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E9129-E273-469A-A371-A9C6D03C84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CA33F-9E2A-4B60-AD67-55BEE3CE27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418B3C2-6F91-4487-B21D-5A201D416FD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AF46F4-FCBC-481C-9AE7-334BEFE92F3B}"/>
              </a:ext>
            </a:extLst>
          </p:cNvPr>
          <p:cNvSpPr>
            <a:spLocks noChangeAspect="1"/>
          </p:cNvSpPr>
          <p:nvPr userDrawn="1"/>
        </p:nvSpPr>
        <p:spPr>
          <a:xfrm>
            <a:off x="133109" y="162046"/>
            <a:ext cx="11904562" cy="657442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D414F5-2CE8-42D1-BB82-323D91935164}"/>
              </a:ext>
            </a:extLst>
          </p:cNvPr>
          <p:cNvCxnSpPr/>
          <p:nvPr/>
        </p:nvCxnSpPr>
        <p:spPr>
          <a:xfrm>
            <a:off x="1978025" y="3733800"/>
            <a:ext cx="8229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D4BB096-BB19-4424-9CC0-C64B3DD9406A}"/>
              </a:ext>
            </a:extLst>
          </p:cNvPr>
          <p:cNvSpPr/>
          <p:nvPr userDrawn="1"/>
        </p:nvSpPr>
        <p:spPr>
          <a:xfrm>
            <a:off x="326020" y="1064871"/>
            <a:ext cx="11539959" cy="69441"/>
          </a:xfrm>
          <a:prstGeom prst="rect">
            <a:avLst/>
          </a:prstGeom>
          <a:solidFill>
            <a:srgbClr val="2BAAD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E883825-E696-4267-9600-A8401CAE97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93518" y="6511629"/>
            <a:ext cx="821410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hr-HR" altLang="sr-Latn-RS" sz="1100" b="0" i="0" u="none" strike="noStrike" cap="none" normalizeH="0" baseline="0" dirty="0">
                <a:ln>
                  <a:noFill/>
                </a:ln>
                <a:solidFill>
                  <a:srgbClr val="2BAAD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MEĐUNARODNO ZNANSTVENO-STRUČNO SAVJETOVANJE – ENERGETSKA I PROCESNA POSTROJENJA, UMAG (HR), LIPANJ 2021.</a:t>
            </a: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rgbClr val="2BAAD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76DB55C-6739-488F-ADAE-3097F61538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93518" y="6511629"/>
            <a:ext cx="821410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hr-HR" altLang="sr-Latn-R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MEĐUNARODNO ZNANSTVENO-STRUČNO SAVJETOVANJE – ENERGETSKA I PROCESNA POSTROJENJA, UMAG (HR), LIPANJ 2021.</a:t>
            </a: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7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143000" y="2165350"/>
            <a:ext cx="9875838" cy="3536950"/>
          </a:xfrm>
        </p:spPr>
        <p:txBody>
          <a:bodyPr/>
          <a:lstStyle>
            <a:lvl1pPr marL="46037" indent="0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20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&#10;&#10;Description automatically generated with low confidence">
            <a:extLst>
              <a:ext uri="{FF2B5EF4-FFF2-40B4-BE49-F238E27FC236}">
                <a16:creationId xmlns:a16="http://schemas.microsoft.com/office/drawing/2014/main" id="{0C5E2814-8344-49C4-B9D9-2FE2C0F2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63" y="1956287"/>
            <a:ext cx="3577035" cy="213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255AFB-0246-4A06-A56B-3B9142381F21}"/>
              </a:ext>
            </a:extLst>
          </p:cNvPr>
          <p:cNvSpPr/>
          <p:nvPr/>
        </p:nvSpPr>
        <p:spPr>
          <a:xfrm>
            <a:off x="5106988" y="293688"/>
            <a:ext cx="6797675" cy="62706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616575" y="939800"/>
            <a:ext cx="5969000" cy="2295525"/>
          </a:xfrm>
        </p:spPr>
        <p:txBody>
          <a:bodyPr/>
          <a:lstStyle>
            <a:lvl1pPr algn="ctr"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988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672A3D10-9998-426A-B9F4-AA5D99153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9875838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10523E0-9C25-431A-87F0-AB1F2930A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057400"/>
            <a:ext cx="98726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41366-367C-4FCF-8F1D-57929E714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000" y="6224588"/>
            <a:ext cx="2328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1682A53E-487D-42B7-9956-12928E75FC8D}" type="datetimeFigureOut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2B645-5A3C-48D5-B18F-BF890784C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49700" y="6224588"/>
            <a:ext cx="471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B23E7-4AE6-4D46-96E3-9F930B690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9738" y="6224588"/>
            <a:ext cx="1706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C27F912-6307-4463-957B-D41EF3A09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9" r:id="rId4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228600" indent="-182563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525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08045B0-4197-4296-952D-C49CD6CFCDE9}"/>
              </a:ext>
            </a:extLst>
          </p:cNvPr>
          <p:cNvSpPr txBox="1">
            <a:spLocks/>
          </p:cNvSpPr>
          <p:nvPr/>
        </p:nvSpPr>
        <p:spPr>
          <a:xfrm>
            <a:off x="1016000" y="1125083"/>
            <a:ext cx="10159999" cy="3787775"/>
          </a:xfrm>
          <a:prstGeom prst="rect">
            <a:avLst/>
          </a:prstGeom>
        </p:spPr>
        <p:txBody>
          <a:bodyPr/>
          <a:lstStyle>
            <a:lvl1pPr marL="228600" indent="-182563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 algn="ctr" defTabSz="914400">
              <a:buNone/>
            </a:pPr>
            <a:r>
              <a:rPr lang="hr-HR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Kriteriji za procjenu rizika vibracija u cjevovodnim sustavima</a:t>
            </a:r>
          </a:p>
          <a:p>
            <a:pPr marL="46037" indent="0" algn="ctr" defTabSz="914400">
              <a:buNone/>
            </a:pPr>
            <a:br>
              <a:rPr lang="hr-H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800" dirty="0">
                <a:solidFill>
                  <a:schemeClr val="bg1"/>
                </a:solidFill>
                <a:latin typeface="-apple-system"/>
              </a:rPr>
              <a:t>Autori: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Zdravko Ivančić, </a:t>
            </a:r>
            <a:r>
              <a:rPr lang="en-GB" dirty="0" err="1">
                <a:solidFill>
                  <a:schemeClr val="bg1"/>
                </a:solidFill>
              </a:rPr>
              <a:t>dipl.ing.stroj</a:t>
            </a:r>
            <a:r>
              <a:rPr lang="en-GB" dirty="0">
                <a:solidFill>
                  <a:schemeClr val="bg1"/>
                </a:solidFill>
              </a:rPr>
              <a:t>., NUMIKON d.o.o.</a:t>
            </a:r>
          </a:p>
          <a:p>
            <a:pPr marL="46037" indent="0" algn="ctr" defTabSz="914400">
              <a:buNone/>
            </a:pPr>
            <a:r>
              <a:rPr lang="hr-HR" dirty="0">
                <a:solidFill>
                  <a:schemeClr val="bg1"/>
                </a:solidFill>
              </a:rPr>
              <a:t>d</a:t>
            </a:r>
            <a:r>
              <a:rPr lang="en-GB" dirty="0">
                <a:solidFill>
                  <a:schemeClr val="bg1"/>
                </a:solidFill>
              </a:rPr>
              <a:t>r. Nikola </a:t>
            </a:r>
            <a:r>
              <a:rPr lang="en-GB" dirty="0" err="1">
                <a:solidFill>
                  <a:schemeClr val="bg1"/>
                </a:solidFill>
              </a:rPr>
              <a:t>Jaćimović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dipl.ing.stroj</a:t>
            </a:r>
            <a:r>
              <a:rPr lang="en-GB" dirty="0">
                <a:solidFill>
                  <a:schemeClr val="bg1"/>
                </a:solidFill>
              </a:rPr>
              <a:t>., </a:t>
            </a:r>
            <a:r>
              <a:rPr lang="en-GB" dirty="0" err="1">
                <a:solidFill>
                  <a:schemeClr val="bg1"/>
                </a:solidFill>
              </a:rPr>
              <a:t>Danieli</a:t>
            </a:r>
            <a:r>
              <a:rPr lang="en-GB" dirty="0">
                <a:solidFill>
                  <a:schemeClr val="bg1"/>
                </a:solidFill>
              </a:rPr>
              <a:t> &amp; C. Officine Meccaniche S.p.A.</a:t>
            </a:r>
          </a:p>
          <a:p>
            <a:pPr marL="46037" indent="0" algn="ctr" defTabSz="914400">
              <a:buNone/>
            </a:pPr>
            <a:br>
              <a:rPr lang="en-GB" dirty="0">
                <a:solidFill>
                  <a:schemeClr val="bg1"/>
                </a:solidFill>
              </a:rPr>
            </a:b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0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9460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Kriterij procjene - Vibracije pri visokim frekvencijama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DF0C90-80C7-412A-945D-F5077BB8371D}"/>
              </a:ext>
            </a:extLst>
          </p:cNvPr>
          <p:cNvSpPr txBox="1"/>
          <p:nvPr/>
        </p:nvSpPr>
        <p:spPr>
          <a:xfrm>
            <a:off x="246027" y="1257204"/>
            <a:ext cx="1166577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Jedan od kriterija, zasnovan na višegodišnjem ispitivanju vibracija pri visokim frekvencijama, navodi da </a:t>
            </a:r>
            <a:r>
              <a:rPr lang="hr-HR" b="1" dirty="0"/>
              <a:t>granica prihvatljivosti za maksimalnu brzinu vibracija pri visokim frekvencijama iznosi 150 mm/s (</a:t>
            </a:r>
            <a:r>
              <a:rPr lang="hr-HR" b="1" dirty="0" err="1"/>
              <a:t>peak</a:t>
            </a:r>
            <a:r>
              <a:rPr lang="hr-HR" b="1" dirty="0"/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Budući da su vibracije pri visokim frekvencijama </a:t>
            </a:r>
            <a:r>
              <a:rPr lang="hr-HR" b="1" dirty="0"/>
              <a:t>često praćene bukom</a:t>
            </a:r>
            <a:r>
              <a:rPr lang="hr-HR" dirty="0"/>
              <a:t>, još jedan kriterij koji se koristi u inženjerskoj praksi je mjerenje razine zvučnog tlaka (SPL). SPL od oko 130dB odgovara otprilike 100 µ</a:t>
            </a:r>
            <a:r>
              <a:rPr lang="hr-HR" dirty="0" err="1"/>
              <a:t>strain</a:t>
            </a:r>
            <a:r>
              <a:rPr lang="hr-HR" dirty="0"/>
              <a:t> (10</a:t>
            </a:r>
            <a:r>
              <a:rPr lang="hr-HR" baseline="30000" dirty="0"/>
              <a:t>-6</a:t>
            </a:r>
            <a:r>
              <a:rPr lang="hr-HR" dirty="0"/>
              <a:t> mm/mm) i svrstava se kao prihvatljiv. Sa druge strane SPL od 136dB odgovara otprilike 200 µ</a:t>
            </a:r>
            <a:r>
              <a:rPr lang="hr-HR" dirty="0" err="1"/>
              <a:t>strain</a:t>
            </a:r>
            <a:r>
              <a:rPr lang="hr-HR" dirty="0"/>
              <a:t> i predstavlja neprihvatljiv nivo vibracija.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98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6789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Sažetak kriterija za procjenu vibracija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DF0C90-80C7-412A-945D-F5077BB8371D}"/>
              </a:ext>
            </a:extLst>
          </p:cNvPr>
          <p:cNvSpPr txBox="1"/>
          <p:nvPr/>
        </p:nvSpPr>
        <p:spPr>
          <a:xfrm>
            <a:off x="246027" y="1253103"/>
            <a:ext cx="1166577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Prilikom projektiranja industrijskih cjevovodnih sustava, potrebno je pratiti sljedeće generalne preporuke u cilju smanjenja rizika od pojave vibracija:</a:t>
            </a:r>
          </a:p>
          <a:p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izbjegavati prirodne frekvencije ispod 5Hz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izbjegavati prirodne frekvencije u opsegu ±20% od bilo koje potencijalne pobuđujuće frekvencije (npr. radna brzina/frekvencija pumpe)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uraditi detaljnu dinamičku analizu gdje god je moguća relativno precizna procjena dinamičkih opterećenja u projektnoj fazi sustava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posebno za cjevovode vezane na klipne strojeve pratiti preporuke iz primjenljivih standarda </a:t>
            </a:r>
          </a:p>
        </p:txBody>
      </p:sp>
    </p:spTree>
    <p:extLst>
      <p:ext uri="{BB962C8B-B14F-4D97-AF65-F5344CB8AC3E}">
        <p14:creationId xmlns:p14="http://schemas.microsoft.com/office/powerpoint/2010/main" val="284459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6789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Sažetak kriterija za procjenu vibracija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580690-0BC4-44F5-ACB6-D18EE2FEF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769" y="1364836"/>
            <a:ext cx="11029980" cy="498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4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6789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Sažetak kriterija za procjenu vibracija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C8C019-27A2-4913-B97C-DC5ACF063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57" y="1474782"/>
            <a:ext cx="11277600" cy="448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54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405CB5-5996-4621-8B94-F85907911954}"/>
              </a:ext>
            </a:extLst>
          </p:cNvPr>
          <p:cNvSpPr txBox="1"/>
          <p:nvPr/>
        </p:nvSpPr>
        <p:spPr>
          <a:xfrm>
            <a:off x="246027" y="1417121"/>
            <a:ext cx="1166577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b="1" dirty="0"/>
              <a:t>Vibracije cjevovodnih sustava su često neizbježna pojava. </a:t>
            </a:r>
            <a:r>
              <a:rPr lang="hr-HR" dirty="0"/>
              <a:t>Pa ipak, nepostojanje direktno primjenljivih kriterija za brzu i efikasnu procjenu rizika od vibracija u inženjerskoj praksi često dovodi do zabune i primjene kriterija koji su previše konzervativni (npr. kriteriji primjenjivi na strojevima). Kao rezultat, prilikom prve pojave vibracija često među manje iskusnim radnicima nastaje nepotrebna konfuzija, nesigurnost i panika koje mogu dovesti do skupocjenih grešaka i zaustavljanja rada sustava.</a:t>
            </a:r>
          </a:p>
          <a:p>
            <a:endParaRPr lang="hr-HR" dirty="0"/>
          </a:p>
          <a:p>
            <a:r>
              <a:rPr lang="hr-HR" dirty="0"/>
              <a:t>Primjena navedenih kriterija, kao i drugih preporuka iz ovog rada ne znače da vibracije cjevovodnih sustava treba u bilo kom obliku zanemariti, bez obzira koliko nebitno mogu da djeluju. Također, rad nema za cilj da u bilo kom obliku naznači da treba zanemariti ni sekundarne efekte vibracija kao što je trenje na osloncima koje također može dovesti do bitnih problema i zastoja u radu. </a:t>
            </a:r>
            <a:r>
              <a:rPr lang="hr-HR" b="1" dirty="0"/>
              <a:t>Kriterije navedene u radu treba primijeniti zajedno sa dobrom inženjerskom procjenom u cilju sveobuhvatne procjene rizika od vibracija.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189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Zaključak</a:t>
            </a:r>
          </a:p>
        </p:txBody>
      </p:sp>
    </p:spTree>
    <p:extLst>
      <p:ext uri="{BB962C8B-B14F-4D97-AF65-F5344CB8AC3E}">
        <p14:creationId xmlns:p14="http://schemas.microsoft.com/office/powerpoint/2010/main" val="803186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405CB5-5996-4621-8B94-F85907911954}"/>
              </a:ext>
            </a:extLst>
          </p:cNvPr>
          <p:cNvSpPr txBox="1"/>
          <p:nvPr/>
        </p:nvSpPr>
        <p:spPr>
          <a:xfrm>
            <a:off x="246027" y="1417121"/>
            <a:ext cx="1166577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Cjevovodni sustavi su u inženjerskoj praksi </a:t>
            </a:r>
            <a:r>
              <a:rPr lang="hr-HR" b="1" dirty="0"/>
              <a:t>često</a:t>
            </a:r>
            <a:r>
              <a:rPr lang="hr-HR" dirty="0"/>
              <a:t>, i nažalost u nekim slučajevima i </a:t>
            </a:r>
            <a:r>
              <a:rPr lang="hr-HR" b="1" dirty="0"/>
              <a:t>neizbježno</a:t>
            </a:r>
            <a:r>
              <a:rPr lang="hr-HR" dirty="0"/>
              <a:t>, </a:t>
            </a:r>
            <a:r>
              <a:rPr lang="hr-HR" b="1" dirty="0"/>
              <a:t>podložni pojavi vibracija</a:t>
            </a:r>
            <a:r>
              <a:rPr lang="hr-HR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Iako primjenom modernih analitičkih i numeričkih proračuna rizik od pojave neželjenih vibracija može se umanjiti, nije moguće potpuno garantirati da se u toku rada neće pojaviti neželjene i opasne vibracije.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Iako poneki međunarodni standardi daju određene (ograničene) preporuke za projektiranje cjevovodnih sustava u cilju smanjenja rizika od pojave vibracija tokom rada, broj standarda koji se bave direktno procjenom rizika vibracija postojećih sustava je limitiran. </a:t>
            </a:r>
            <a:r>
              <a:rPr lang="hr-HR" b="1" dirty="0"/>
              <a:t>Na primjer, vodeći svjetski standardi za proračun cjevovodnih sustava, kao što su ASME B31.1, ASME B31.3, EN 13480-3, itd., ne daju nikakve preporuke u vezi procjene rizika od vibracija.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Iako vibracije mogu biti rezultat različitih dinamičkih pojava, tema ovog rada nije procjena i eliminiranje uzroka (tzv. „</a:t>
            </a:r>
            <a:r>
              <a:rPr lang="hr-HR" dirty="0" err="1"/>
              <a:t>root</a:t>
            </a:r>
            <a:r>
              <a:rPr lang="hr-HR" dirty="0"/>
              <a:t> </a:t>
            </a:r>
            <a:r>
              <a:rPr lang="hr-HR" dirty="0" err="1"/>
              <a:t>cause</a:t>
            </a:r>
            <a:r>
              <a:rPr lang="hr-HR" dirty="0"/>
              <a:t> </a:t>
            </a:r>
            <a:r>
              <a:rPr lang="hr-HR" dirty="0" err="1"/>
              <a:t>analysis</a:t>
            </a:r>
            <a:r>
              <a:rPr lang="hr-HR" dirty="0"/>
              <a:t>“), već procjena rizika od vibracija na postojećim sustavima.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 tom pogledu, vibracije generalno mogu da podijeliti u dvije osnovne kategorije: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lvl="7"/>
            <a:r>
              <a:rPr lang="hr-HR" dirty="0"/>
              <a:t>1. vibracije pri niskim frekvencijama (do 300 Hz) i </a:t>
            </a:r>
          </a:p>
          <a:p>
            <a:pPr lvl="7"/>
            <a:r>
              <a:rPr lang="hr-HR" dirty="0"/>
              <a:t>2. vibracije pri visokim frekvencijama (preko 300 Hz).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Uvod</a:t>
            </a:r>
          </a:p>
        </p:txBody>
      </p:sp>
    </p:spTree>
    <p:extLst>
      <p:ext uri="{BB962C8B-B14F-4D97-AF65-F5344CB8AC3E}">
        <p14:creationId xmlns:p14="http://schemas.microsoft.com/office/powerpoint/2010/main" val="309652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405CB5-5996-4621-8B94-F85907911954}"/>
              </a:ext>
            </a:extLst>
          </p:cNvPr>
          <p:cNvSpPr txBox="1"/>
          <p:nvPr/>
        </p:nvSpPr>
        <p:spPr>
          <a:xfrm>
            <a:off x="246027" y="1417121"/>
            <a:ext cx="1166577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Uzroci i karakteristike vibracija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Metode mjerenja vibracija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Kriteriji za procjenu rizika od vibracija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/>
              <a:t>Vibracije pri niskim frekvencijama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/>
              <a:t>Vibracije pri visokim frekvencijama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Sažetak kriterija za procjenu vibracija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Zaključak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1518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Sadržaj</a:t>
            </a:r>
          </a:p>
        </p:txBody>
      </p:sp>
    </p:spTree>
    <p:extLst>
      <p:ext uri="{BB962C8B-B14F-4D97-AF65-F5344CB8AC3E}">
        <p14:creationId xmlns:p14="http://schemas.microsoft.com/office/powerpoint/2010/main" val="367239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11740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Osnovni uzroci i karakteristike vibracija u cjevovodnim sustavima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990EDCB-6BCF-41A8-AD03-ACCF4ED4C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075671"/>
              </p:ext>
            </p:extLst>
          </p:nvPr>
        </p:nvGraphicFramePr>
        <p:xfrm>
          <a:off x="322911" y="1410714"/>
          <a:ext cx="11535586" cy="3590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499">
                  <a:extLst>
                    <a:ext uri="{9D8B030D-6E8A-4147-A177-3AD203B41FA5}">
                      <a16:colId xmlns:a16="http://schemas.microsoft.com/office/drawing/2014/main" val="3706622677"/>
                    </a:ext>
                  </a:extLst>
                </a:gridCol>
                <a:gridCol w="3414533">
                  <a:extLst>
                    <a:ext uri="{9D8B030D-6E8A-4147-A177-3AD203B41FA5}">
                      <a16:colId xmlns:a16="http://schemas.microsoft.com/office/drawing/2014/main" val="2443306187"/>
                    </a:ext>
                  </a:extLst>
                </a:gridCol>
                <a:gridCol w="6111554">
                  <a:extLst>
                    <a:ext uri="{9D8B030D-6E8A-4147-A177-3AD203B41FA5}">
                      <a16:colId xmlns:a16="http://schemas.microsoft.com/office/drawing/2014/main" val="36611160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Vrsta vibracija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Mogući uzroci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Osnovne karakteristike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7195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Mehaničke vibracije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Dinamičko pomicanje priključaka opreme (uglavnom klipnih i rotacionih strojeva) </a:t>
                      </a:r>
                      <a:endParaRPr lang="hr-HR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- Harmonijske vibracije sa visokim dinamičkim faktorom opterećenja koje rezultiraju u izraženom pomicanju linija</a:t>
                      </a:r>
                      <a:endParaRPr lang="hr-HR" sz="24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- Obično rezultiraju vibracijama pri niskim frekvencijama</a:t>
                      </a:r>
                      <a:endParaRPr lang="hr-HR" sz="24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- Mogu dovesti do pucanja glavne linije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6044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Vibracije izazvane strujanjem fluida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- Odvajanje vrtloga iza priključka za mjerenje temperature</a:t>
                      </a:r>
                      <a:endParaRPr lang="hr-HR" sz="24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- Strujanje kroz ventile i druge fitinge</a:t>
                      </a:r>
                      <a:endParaRPr lang="hr-HR" sz="24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- Strujanje pored zatvorene grane cjevovoda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- Mogu rezultirati vibracijama pri niskim i/ili visokim frekvencijama praćenih bukom visokog intenziteta</a:t>
                      </a:r>
                      <a:endParaRPr lang="hr-HR" sz="2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- Kritične frekvencije mogu se procijeniti pomoću </a:t>
                      </a:r>
                      <a:r>
                        <a:rPr lang="hr-HR" sz="1800" dirty="0" err="1">
                          <a:effectLst/>
                        </a:rPr>
                        <a:t>Struhalovog</a:t>
                      </a:r>
                      <a:r>
                        <a:rPr lang="hr-HR" sz="1800" dirty="0">
                          <a:effectLst/>
                        </a:rPr>
                        <a:t> (</a:t>
                      </a:r>
                      <a:r>
                        <a:rPr lang="hr-HR" sz="1800" dirty="0" err="1">
                          <a:effectLst/>
                        </a:rPr>
                        <a:t>Strouhal</a:t>
                      </a:r>
                      <a:r>
                        <a:rPr lang="hr-HR" sz="1800" dirty="0">
                          <a:effectLst/>
                        </a:rPr>
                        <a:t>) broja</a:t>
                      </a:r>
                      <a:endParaRPr lang="hr-HR" sz="2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- Mogu dovesti do pucanja malih priključaka kao i preopterećenja na osloncima/opremi </a:t>
                      </a:r>
                      <a:endParaRPr lang="hr-HR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2560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5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11740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Osnovni uzroci i karakteristike vibracija u cjevovodnim sustavima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990EDCB-6BCF-41A8-AD03-ACCF4ED4C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636871"/>
              </p:ext>
            </p:extLst>
          </p:nvPr>
        </p:nvGraphicFramePr>
        <p:xfrm>
          <a:off x="322911" y="1410714"/>
          <a:ext cx="11535586" cy="4164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499">
                  <a:extLst>
                    <a:ext uri="{9D8B030D-6E8A-4147-A177-3AD203B41FA5}">
                      <a16:colId xmlns:a16="http://schemas.microsoft.com/office/drawing/2014/main" val="3706622677"/>
                    </a:ext>
                  </a:extLst>
                </a:gridCol>
                <a:gridCol w="3414533">
                  <a:extLst>
                    <a:ext uri="{9D8B030D-6E8A-4147-A177-3AD203B41FA5}">
                      <a16:colId xmlns:a16="http://schemas.microsoft.com/office/drawing/2014/main" val="2443306187"/>
                    </a:ext>
                  </a:extLst>
                </a:gridCol>
                <a:gridCol w="6111554">
                  <a:extLst>
                    <a:ext uri="{9D8B030D-6E8A-4147-A177-3AD203B41FA5}">
                      <a16:colId xmlns:a16="http://schemas.microsoft.com/office/drawing/2014/main" val="36611160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Vrsta vibracija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Mogući uzroci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Osnovne karakteristike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71957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Pulsacije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Pulsacije prilikom rada klipnih strojeva (npr. klipne pumpe ili kompresori)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Rezultiraju vibracijama pri niskim frekvencijama i visokim amplitudama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Pokrivene su međunarodnim standardima (npr. [4] i [5])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Akustična i/ili mehanička rezonancija može izazvati pucanje glavne linije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60448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Pulsacije prilikom rada rotacionih strojeva (npr. centrifugalne pumpe ili kompresori)</a:t>
                      </a:r>
                      <a:endParaRPr lang="hr-HR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Rezultiraju vibracijama pri visokim frekvencijama i niskim amplitudama</a:t>
                      </a:r>
                      <a:endParaRPr lang="hr-HR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Obično rezultiraju u kompleksnim </a:t>
                      </a:r>
                      <a:r>
                        <a:rPr lang="hr-HR" sz="18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modovima</a:t>
                      </a: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vibracija koje mogu biti praćene bukom visokog intenziteta</a:t>
                      </a:r>
                      <a:endParaRPr lang="hr-HR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Akustična i/ili mehanička rezonancija može uzrokovati pucanje glavne linije ili pucanja malih priključaka kao i preopterećenja na osloncima/opremi</a:t>
                      </a:r>
                      <a:endParaRPr lang="hr-HR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2560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05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11740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Osnovni uzroci i karakteristike vibracija u cjevovodnim sustavima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990EDCB-6BCF-41A8-AD03-ACCF4ED4C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421472"/>
              </p:ext>
            </p:extLst>
          </p:nvPr>
        </p:nvGraphicFramePr>
        <p:xfrm>
          <a:off x="322911" y="1410714"/>
          <a:ext cx="11535586" cy="4062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499">
                  <a:extLst>
                    <a:ext uri="{9D8B030D-6E8A-4147-A177-3AD203B41FA5}">
                      <a16:colId xmlns:a16="http://schemas.microsoft.com/office/drawing/2014/main" val="3706622677"/>
                    </a:ext>
                  </a:extLst>
                </a:gridCol>
                <a:gridCol w="3414533">
                  <a:extLst>
                    <a:ext uri="{9D8B030D-6E8A-4147-A177-3AD203B41FA5}">
                      <a16:colId xmlns:a16="http://schemas.microsoft.com/office/drawing/2014/main" val="2443306187"/>
                    </a:ext>
                  </a:extLst>
                </a:gridCol>
                <a:gridCol w="6111554">
                  <a:extLst>
                    <a:ext uri="{9D8B030D-6E8A-4147-A177-3AD203B41FA5}">
                      <a16:colId xmlns:a16="http://schemas.microsoft.com/office/drawing/2014/main" val="36611160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Vrsta vibracija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Mogući uzroci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Osnovne karakteristike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7195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Prijelazne pojave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Hidraulički udar, hidraulički udar izazvan naglom kondenzacijom, 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slug flow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Udarna opterećenja uslijed prelaznih pojava u strujnom sustavu (zatvaranje-otvaranje ventila, pokretanje pumpe, zastoj pumpe, itd.)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Udarna opterećenja imaju teoretski faktor dinamičkog opterećenja 2 koji se treba uzeti u obzir prilikom pseudo-statičke analize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Mogu dovesti do pucanja malih priključaka kao i preopterećenja na osloncima/opremi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6044866"/>
                  </a:ext>
                </a:extLst>
              </a:tr>
              <a:tr h="343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Višefazno strujanje fluida 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Kavitacija, isparavanje, kondenzacija</a:t>
                      </a:r>
                      <a:endParaRPr lang="hr-HR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Obično rezultiraju vibracijama pri srednje-visokim frekvencijama širokog spektra</a:t>
                      </a:r>
                      <a:endParaRPr lang="hr-HR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Obično rezultiraju u kompleksnim </a:t>
                      </a:r>
                      <a:r>
                        <a:rPr lang="hr-HR" sz="18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modovima</a:t>
                      </a: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vibracija koji mogu dovesti do zamora materijala </a:t>
                      </a:r>
                      <a:endParaRPr lang="hr-HR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2560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83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405CB5-5996-4621-8B94-F85907911954}"/>
              </a:ext>
            </a:extLst>
          </p:cNvPr>
          <p:cNvSpPr txBox="1"/>
          <p:nvPr/>
        </p:nvSpPr>
        <p:spPr>
          <a:xfrm>
            <a:off x="209122" y="1257203"/>
            <a:ext cx="116657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U cilju procjene rizika potrebno je prvo procijeniti prirodu vibracija (visoke ili niske frekvencije), a zatim i primijeniti adekvatne kriterije za procjenu. U praktičnom smislu, vibracije pri niskim frekvencijama su one vibracije koje imaju frekvenciju do 300Hz [6]. Ovi </a:t>
            </a:r>
            <a:r>
              <a:rPr lang="hr-HR" dirty="0" err="1"/>
              <a:t>modovi</a:t>
            </a:r>
            <a:r>
              <a:rPr lang="hr-HR" dirty="0"/>
              <a:t> vibracija obično rezultiraju u lateralnim </a:t>
            </a:r>
            <a:r>
              <a:rPr lang="hr-HR" dirty="0" err="1"/>
              <a:t>modovima</a:t>
            </a:r>
            <a:r>
              <a:rPr lang="hr-HR" dirty="0"/>
              <a:t> vibracija (slika 1), dok vibracije pri visokim frekvencijama rezultiraju u vibracijama ljuske (slika 2). Naravno, različite prirode vibracija trebaju imati različite kriterije za procjenu rizika, kao što će biti prikazano u daljem tekstu.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2696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Vrsta vibracija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469776-7D1E-4A17-901A-3D41D9C93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27" y="2816670"/>
            <a:ext cx="5508391" cy="37006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27B06E-3342-4E0A-BD70-B8B164711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493" y="2816670"/>
            <a:ext cx="5103889" cy="358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80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4786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Metode mjerenja vibracija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2EF5F-6F2E-44C7-AD3B-0DA3F697260B}"/>
              </a:ext>
            </a:extLst>
          </p:cNvPr>
          <p:cNvSpPr txBox="1"/>
          <p:nvPr/>
        </p:nvSpPr>
        <p:spPr>
          <a:xfrm>
            <a:off x="246027" y="1285906"/>
            <a:ext cx="708967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Svakako najprimjenljivija metoda za procjenu dinamičkih naprezanja predstavlja direktno mjerenje dinamičkih deformacija.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Primjenom </a:t>
            </a:r>
            <a:r>
              <a:rPr lang="hr-HR" dirty="0" err="1"/>
              <a:t>Hookovog</a:t>
            </a:r>
            <a:r>
              <a:rPr lang="hr-HR" dirty="0"/>
              <a:t> zakona, izmjerene vrijednosti dinamičkih deformacija mogu se dovesti u direktnu linearnu vezu sa dinamičkim naprezanjima (obzirom da problemi sa vibracijama gotovo nikada ne izazivaju plastične deformacije).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Mjerenje dinamičkih deformacija van laboratorijskih uvjeta je teško praktično primijeniti. </a:t>
            </a:r>
            <a:r>
              <a:rPr lang="hr-HR" dirty="0"/>
              <a:t>Zbog toga se u inženjerskoj praksi često koriste aproksimativne metode koje mogu dovesti u korelaciju sa dinamičkim naprezanjima primjenom eksperimentalnih parametara.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Metode za mjerenje intenziteta vibracija podrazumijevaju: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/>
              <a:t>mjerenje ubrzanja (koje potom mogu da se prevedu u brzinu ili pomak) ili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/>
              <a:t>mjerenje razine zvučnog tlaka (SPL - </a:t>
            </a:r>
            <a:r>
              <a:rPr lang="hr-HR" dirty="0" err="1"/>
              <a:t>sound</a:t>
            </a:r>
            <a:r>
              <a:rPr lang="hr-HR" dirty="0"/>
              <a:t> </a:t>
            </a:r>
            <a:r>
              <a:rPr lang="hr-HR" dirty="0" err="1"/>
              <a:t>pressure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Kao što je već navedeno, podaci dobiveni mjerenjem dinamičkog ubrzanja mogu se relativno lako prevesti u brzinu vibracija ili dinamičke pomake. </a:t>
            </a:r>
            <a:r>
              <a:rPr lang="hr-HR" b="1" dirty="0"/>
              <a:t>U inženjerskoj praksi se najviše koristi brzina vibracija s obzirom da je njena amplituda nezavisna o frekvenciji.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451DE5-0C85-4321-B7AB-25E75909C71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227397" y="1958448"/>
            <a:ext cx="4802991" cy="373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618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405CB5-5996-4621-8B94-F85907911954}"/>
              </a:ext>
            </a:extLst>
          </p:cNvPr>
          <p:cNvSpPr txBox="1"/>
          <p:nvPr/>
        </p:nvSpPr>
        <p:spPr>
          <a:xfrm>
            <a:off x="246027" y="1285906"/>
            <a:ext cx="11665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U slučaju vibracija pri niskim frekvencijama (do 300Hz) postoji više primjenljivih kriterija za procjenu vibracija.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0E859-6D84-439A-946D-451338856966}"/>
              </a:ext>
            </a:extLst>
          </p:cNvPr>
          <p:cNvSpPr txBox="1"/>
          <p:nvPr/>
        </p:nvSpPr>
        <p:spPr>
          <a:xfrm>
            <a:off x="246027" y="307533"/>
            <a:ext cx="9201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2BAADF"/>
                </a:solidFill>
              </a:rPr>
              <a:t>Kriterij procjene - Vibracije pri niskim frekvencijama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3DAF75-4BB3-4DD4-9A82-4DD67869644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84996" y="2132343"/>
            <a:ext cx="5237640" cy="36738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9A5531-5F07-4829-918F-A3A86A5023F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440437" y="2132343"/>
            <a:ext cx="5278644" cy="371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1462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F7C7271-50ED-45E1-A61E-366BCE4CEFB4}" vid="{7C3CC1B1-6443-482E-AE7D-8FDA51B980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template_2021</Template>
  <TotalTime>642</TotalTime>
  <Words>1265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-apple-system</vt:lpstr>
      <vt:lpstr>Arial</vt:lpstr>
      <vt:lpstr>Calibri</vt:lpstr>
      <vt:lpstr>Cambria</vt:lpstr>
      <vt:lpstr>Corbel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Zdravko Ivančić</dc:creator>
  <cp:lastModifiedBy>Zdravko Ivančić</cp:lastModifiedBy>
  <cp:revision>75</cp:revision>
  <dcterms:created xsi:type="dcterms:W3CDTF">2021-05-20T10:10:11Z</dcterms:created>
  <dcterms:modified xsi:type="dcterms:W3CDTF">2021-06-08T09:09:06Z</dcterms:modified>
</cp:coreProperties>
</file>