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6" r:id="rId4"/>
    <p:sldId id="257" r:id="rId5"/>
    <p:sldId id="258" r:id="rId6"/>
    <p:sldId id="261" r:id="rId7"/>
    <p:sldId id="260" r:id="rId8"/>
    <p:sldId id="259" r:id="rId9"/>
    <p:sldId id="265" r:id="rId10"/>
    <p:sldId id="266" r:id="rId11"/>
    <p:sldId id="267" r:id="rId12"/>
    <p:sldId id="269" r:id="rId13"/>
    <p:sldId id="262" r:id="rId14"/>
    <p:sldId id="263" r:id="rId15"/>
    <p:sldId id="264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88A"/>
    <a:srgbClr val="E7DCEE"/>
    <a:srgbClr val="97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94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E973-CC79-460B-9E85-F8DDF3CD76D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9EF35-F259-4302-A756-CE673795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140DB-384E-4F3B-901A-AA747DB967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0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140DB-384E-4F3B-901A-AA747DB967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0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3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1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2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20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81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12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080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42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3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1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64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077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40749-6D4B-4E60-A0B0-D631488EA2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71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F1C61-EA92-4A80-9222-84BEC89533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62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45F0B-650F-41C5-BFD6-B51A305844B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323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7C047-D86D-4F7E-ADB4-A59050F041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833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96679-DCAF-41D3-9E66-4BDAA98E8C5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60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18AF-3E52-4F75-B23D-F977F3DD098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71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5DCC3-7647-451F-8C12-1FFDF72CA87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4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5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50853-4478-4597-A280-ACDC0A9FB3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3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35EC3-9D2C-4BFC-B58D-7E161629A5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8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FD0D0-3EFD-4A6F-A4AC-E4055D51547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271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A5090-65E2-4DDD-BD09-AB93CCD6D5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5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2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6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F301-DD80-48D6-9D9D-26F313AD863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13FAE-698D-4865-BDBA-8E7A4C63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78D1-FAB4-43F8-8205-AD0E0ECD4F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8D4E-EB2E-44E7-BE2E-3E70C9793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99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AC840F-B560-4F7C-85D1-65672A945FA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file:///E:\misc\html\pocetna.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>
          <a:xfrm>
            <a:off x="0" y="4632555"/>
            <a:ext cx="9144000" cy="272503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0" y="3245816"/>
            <a:ext cx="9144000" cy="302783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0" y="4101689"/>
            <a:ext cx="9143999" cy="270476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712" y="2116823"/>
            <a:ext cx="790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0" i="0" dirty="0" smtClean="0">
                <a:effectLst/>
                <a:latin typeface="Roboto"/>
              </a:rPr>
              <a:t>Uvodno predavanje: Vodik u Europskoj uniji i u Hrvatskoj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286" y="2769096"/>
            <a:ext cx="871142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Frano Barbir</a:t>
            </a:r>
          </a:p>
          <a:p>
            <a:pPr algn="ctr">
              <a:spcBef>
                <a:spcPts val="600"/>
              </a:spcBef>
            </a:pPr>
            <a:r>
              <a:rPr lang="hr-HR" dirty="0" smtClean="0"/>
              <a:t>Professor emeritus, Fakultet elektrotehnike, strojarstva i brodogradnje, Sveučilište u Splitu</a:t>
            </a:r>
          </a:p>
          <a:p>
            <a:pPr algn="ctr"/>
            <a:r>
              <a:rPr lang="hr-HR" dirty="0" smtClean="0"/>
              <a:t>Voditelj istraživačke aktivnosti IC: Istraživanje i razvoj gorivnih članaka i elektrolizatora, Centar izvrsnosti za znanost i tehnologiju – Integracija mediteranske regije (STIM)</a:t>
            </a:r>
          </a:p>
          <a:p>
            <a:pPr algn="ctr"/>
            <a:r>
              <a:rPr lang="hr-HR" dirty="0" smtClean="0"/>
              <a:t>Predsjednik, Hrvatska udruga za vodik</a:t>
            </a:r>
          </a:p>
          <a:p>
            <a:pPr algn="ctr"/>
            <a:r>
              <a:rPr lang="hr-HR" dirty="0" smtClean="0"/>
              <a:t>Vicepresident, International Association for Hydrogen Energy (IAHE)</a:t>
            </a:r>
          </a:p>
          <a:p>
            <a:pPr algn="ctr"/>
            <a:r>
              <a:rPr lang="hr-HR" dirty="0" smtClean="0"/>
              <a:t>Chairman, States Representatives Group, Fuel Cells&amp;Hydrogen Joint Undertaking, Brussels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32556" y="5503504"/>
            <a:ext cx="931863" cy="931862"/>
            <a:chOff x="250825" y="169863"/>
            <a:chExt cx="931863" cy="931862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250825" y="169863"/>
              <a:ext cx="931863" cy="931862"/>
            </a:xfrm>
            <a:prstGeom prst="ellipse">
              <a:avLst/>
            </a:prstGeom>
            <a:noFill/>
            <a:ln w="25400">
              <a:solidFill>
                <a:srgbClr val="000099"/>
              </a:solidFill>
              <a:beve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523875" y="442913"/>
              <a:ext cx="384175" cy="384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04800" y="223838"/>
              <a:ext cx="165100" cy="165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 noChangeAspect="1"/>
          </p:cNvGrpSpPr>
          <p:nvPr/>
        </p:nvGrpSpPr>
        <p:grpSpPr bwMode="auto">
          <a:xfrm>
            <a:off x="6106457" y="5580498"/>
            <a:ext cx="963612" cy="777875"/>
            <a:chOff x="641" y="666"/>
            <a:chExt cx="684" cy="556"/>
          </a:xfrm>
        </p:grpSpPr>
        <p:sp>
          <p:nvSpPr>
            <p:cNvPr id="12" name="Rectangle 32"/>
            <p:cNvSpPr>
              <a:spLocks noChangeAspect="1" noChangeArrowheads="1"/>
            </p:cNvSpPr>
            <p:nvPr/>
          </p:nvSpPr>
          <p:spPr bwMode="auto">
            <a:xfrm>
              <a:off x="641" y="666"/>
              <a:ext cx="684" cy="5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C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33"/>
            <p:cNvSpPr>
              <a:spLocks noChangeAspect="1" noChangeArrowheads="1"/>
            </p:cNvSpPr>
            <p:nvPr/>
          </p:nvSpPr>
          <p:spPr bwMode="auto">
            <a:xfrm>
              <a:off x="647" y="672"/>
              <a:ext cx="672" cy="5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34"/>
            <p:cNvSpPr>
              <a:spLocks noChangeAspect="1" noChangeArrowheads="1"/>
            </p:cNvSpPr>
            <p:nvPr/>
          </p:nvSpPr>
          <p:spPr bwMode="auto">
            <a:xfrm>
              <a:off x="1072" y="685"/>
              <a:ext cx="235" cy="5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CC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35"/>
            <p:cNvSpPr>
              <a:spLocks noChangeAspect="1" noChangeArrowheads="1"/>
            </p:cNvSpPr>
            <p:nvPr/>
          </p:nvSpPr>
          <p:spPr bwMode="auto">
            <a:xfrm>
              <a:off x="650" y="676"/>
              <a:ext cx="416" cy="536"/>
            </a:xfrm>
            <a:prstGeom prst="rect">
              <a:avLst/>
            </a:prstGeom>
            <a:solidFill>
              <a:srgbClr val="CC0066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36"/>
            <p:cNvSpPr>
              <a:spLocks noChangeAspect="1"/>
            </p:cNvSpPr>
            <p:nvPr/>
          </p:nvSpPr>
          <p:spPr bwMode="auto">
            <a:xfrm>
              <a:off x="681" y="789"/>
              <a:ext cx="160" cy="378"/>
            </a:xfrm>
            <a:custGeom>
              <a:avLst/>
              <a:gdLst>
                <a:gd name="T0" fmla="*/ 0 w 160"/>
                <a:gd name="T1" fmla="*/ 0 h 378"/>
                <a:gd name="T2" fmla="*/ 0 w 160"/>
                <a:gd name="T3" fmla="*/ 378 h 378"/>
                <a:gd name="T4" fmla="*/ 51 w 160"/>
                <a:gd name="T5" fmla="*/ 378 h 378"/>
                <a:gd name="T6" fmla="*/ 51 w 160"/>
                <a:gd name="T7" fmla="*/ 215 h 378"/>
                <a:gd name="T8" fmla="*/ 111 w 160"/>
                <a:gd name="T9" fmla="*/ 215 h 378"/>
                <a:gd name="T10" fmla="*/ 111 w 160"/>
                <a:gd name="T11" fmla="*/ 378 h 378"/>
                <a:gd name="T12" fmla="*/ 160 w 160"/>
                <a:gd name="T13" fmla="*/ 378 h 378"/>
                <a:gd name="T14" fmla="*/ 160 w 160"/>
                <a:gd name="T15" fmla="*/ 169 h 378"/>
                <a:gd name="T16" fmla="*/ 51 w 160"/>
                <a:gd name="T17" fmla="*/ 170 h 378"/>
                <a:gd name="T18" fmla="*/ 51 w 160"/>
                <a:gd name="T19" fmla="*/ 0 h 378"/>
                <a:gd name="T20" fmla="*/ 0 w 160"/>
                <a:gd name="T21" fmla="*/ 0 h 3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378"/>
                <a:gd name="T35" fmla="*/ 160 w 160"/>
                <a:gd name="T36" fmla="*/ 378 h 3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378">
                  <a:moveTo>
                    <a:pt x="0" y="0"/>
                  </a:moveTo>
                  <a:lnTo>
                    <a:pt x="0" y="378"/>
                  </a:lnTo>
                  <a:lnTo>
                    <a:pt x="51" y="378"/>
                  </a:lnTo>
                  <a:lnTo>
                    <a:pt x="51" y="215"/>
                  </a:lnTo>
                  <a:lnTo>
                    <a:pt x="111" y="215"/>
                  </a:lnTo>
                  <a:lnTo>
                    <a:pt x="111" y="378"/>
                  </a:lnTo>
                  <a:lnTo>
                    <a:pt x="160" y="378"/>
                  </a:lnTo>
                  <a:lnTo>
                    <a:pt x="160" y="169"/>
                  </a:lnTo>
                  <a:lnTo>
                    <a:pt x="51" y="170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37"/>
            <p:cNvSpPr>
              <a:spLocks noChangeAspect="1" noChangeArrowheads="1"/>
            </p:cNvSpPr>
            <p:nvPr/>
          </p:nvSpPr>
          <p:spPr bwMode="auto">
            <a:xfrm>
              <a:off x="794" y="790"/>
              <a:ext cx="47" cy="1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38"/>
            <p:cNvSpPr>
              <a:spLocks noChangeAspect="1"/>
            </p:cNvSpPr>
            <p:nvPr/>
          </p:nvSpPr>
          <p:spPr bwMode="auto">
            <a:xfrm>
              <a:off x="874" y="957"/>
              <a:ext cx="150" cy="210"/>
            </a:xfrm>
            <a:custGeom>
              <a:avLst/>
              <a:gdLst>
                <a:gd name="T0" fmla="*/ 25 w 188"/>
                <a:gd name="T1" fmla="*/ 67 h 242"/>
                <a:gd name="T2" fmla="*/ 25 w 188"/>
                <a:gd name="T3" fmla="*/ 54 h 242"/>
                <a:gd name="T4" fmla="*/ 7 w 188"/>
                <a:gd name="T5" fmla="*/ 54 h 242"/>
                <a:gd name="T6" fmla="*/ 7 w 188"/>
                <a:gd name="T7" fmla="*/ 43 h 242"/>
                <a:gd name="T8" fmla="*/ 25 w 188"/>
                <a:gd name="T9" fmla="*/ 43 h 242"/>
                <a:gd name="T10" fmla="*/ 25 w 188"/>
                <a:gd name="T11" fmla="*/ 0 h 242"/>
                <a:gd name="T12" fmla="*/ 0 w 188"/>
                <a:gd name="T13" fmla="*/ 0 h 242"/>
                <a:gd name="T14" fmla="*/ 0 w 188"/>
                <a:gd name="T15" fmla="*/ 67 h 242"/>
                <a:gd name="T16" fmla="*/ 25 w 188"/>
                <a:gd name="T17" fmla="*/ 67 h 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242"/>
                <a:gd name="T29" fmla="*/ 188 w 188"/>
                <a:gd name="T30" fmla="*/ 242 h 2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242">
                  <a:moveTo>
                    <a:pt x="188" y="242"/>
                  </a:moveTo>
                  <a:lnTo>
                    <a:pt x="188" y="196"/>
                  </a:lnTo>
                  <a:lnTo>
                    <a:pt x="57" y="196"/>
                  </a:lnTo>
                  <a:lnTo>
                    <a:pt x="57" y="152"/>
                  </a:lnTo>
                  <a:lnTo>
                    <a:pt x="188" y="152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188" y="24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39"/>
            <p:cNvSpPr>
              <a:spLocks noChangeAspect="1"/>
            </p:cNvSpPr>
            <p:nvPr/>
          </p:nvSpPr>
          <p:spPr bwMode="auto">
            <a:xfrm>
              <a:off x="872" y="711"/>
              <a:ext cx="150" cy="210"/>
            </a:xfrm>
            <a:custGeom>
              <a:avLst/>
              <a:gdLst>
                <a:gd name="T0" fmla="*/ 0 w 150"/>
                <a:gd name="T1" fmla="*/ 0 h 210"/>
                <a:gd name="T2" fmla="*/ 0 w 150"/>
                <a:gd name="T3" fmla="*/ 40 h 210"/>
                <a:gd name="T4" fmla="*/ 110 w 150"/>
                <a:gd name="T5" fmla="*/ 40 h 210"/>
                <a:gd name="T6" fmla="*/ 110 w 150"/>
                <a:gd name="T7" fmla="*/ 77 h 210"/>
                <a:gd name="T8" fmla="*/ 0 w 150"/>
                <a:gd name="T9" fmla="*/ 78 h 210"/>
                <a:gd name="T10" fmla="*/ 0 w 150"/>
                <a:gd name="T11" fmla="*/ 210 h 210"/>
                <a:gd name="T12" fmla="*/ 150 w 150"/>
                <a:gd name="T13" fmla="*/ 210 h 210"/>
                <a:gd name="T14" fmla="*/ 150 w 150"/>
                <a:gd name="T15" fmla="*/ 0 h 210"/>
                <a:gd name="T16" fmla="*/ 0 w 150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210"/>
                <a:gd name="T29" fmla="*/ 150 w 150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210">
                  <a:moveTo>
                    <a:pt x="0" y="0"/>
                  </a:moveTo>
                  <a:lnTo>
                    <a:pt x="0" y="40"/>
                  </a:lnTo>
                  <a:lnTo>
                    <a:pt x="110" y="40"/>
                  </a:lnTo>
                  <a:lnTo>
                    <a:pt x="110" y="77"/>
                  </a:lnTo>
                  <a:lnTo>
                    <a:pt x="0" y="78"/>
                  </a:lnTo>
                  <a:lnTo>
                    <a:pt x="0" y="210"/>
                  </a:lnTo>
                  <a:lnTo>
                    <a:pt x="150" y="210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40"/>
            <p:cNvSpPr>
              <a:spLocks noChangeAspect="1" noChangeArrowheads="1"/>
            </p:cNvSpPr>
            <p:nvPr/>
          </p:nvSpPr>
          <p:spPr bwMode="auto">
            <a:xfrm>
              <a:off x="917" y="828"/>
              <a:ext cx="59" cy="51"/>
            </a:xfrm>
            <a:prstGeom prst="rect">
              <a:avLst/>
            </a:prstGeom>
            <a:solidFill>
              <a:srgbClr val="CC0066"/>
            </a:solidFill>
            <a:ln w="12700">
              <a:solidFill>
                <a:srgbClr val="CC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41"/>
            <p:cNvGrpSpPr>
              <a:grpSpLocks noChangeAspect="1"/>
            </p:cNvGrpSpPr>
            <p:nvPr/>
          </p:nvGrpSpPr>
          <p:grpSpPr bwMode="auto">
            <a:xfrm>
              <a:off x="1074" y="1173"/>
              <a:ext cx="228" cy="32"/>
              <a:chOff x="1546" y="2426"/>
              <a:chExt cx="286" cy="37"/>
            </a:xfrm>
          </p:grpSpPr>
          <p:sp>
            <p:nvSpPr>
              <p:cNvPr id="120" name="Freeform 42"/>
              <p:cNvSpPr>
                <a:spLocks noChangeAspect="1"/>
              </p:cNvSpPr>
              <p:nvPr/>
            </p:nvSpPr>
            <p:spPr bwMode="auto">
              <a:xfrm>
                <a:off x="1546" y="2428"/>
                <a:ext cx="48" cy="33"/>
              </a:xfrm>
              <a:custGeom>
                <a:avLst/>
                <a:gdLst>
                  <a:gd name="T0" fmla="*/ 48 w 48"/>
                  <a:gd name="T1" fmla="*/ 0 h 33"/>
                  <a:gd name="T2" fmla="*/ 40 w 48"/>
                  <a:gd name="T3" fmla="*/ 0 h 33"/>
                  <a:gd name="T4" fmla="*/ 37 w 48"/>
                  <a:gd name="T5" fmla="*/ 12 h 33"/>
                  <a:gd name="T6" fmla="*/ 40 w 48"/>
                  <a:gd name="T7" fmla="*/ 12 h 33"/>
                  <a:gd name="T8" fmla="*/ 38 w 48"/>
                  <a:gd name="T9" fmla="*/ 10 h 33"/>
                  <a:gd name="T10" fmla="*/ 29 w 48"/>
                  <a:gd name="T11" fmla="*/ 18 h 33"/>
                  <a:gd name="T12" fmla="*/ 31 w 48"/>
                  <a:gd name="T13" fmla="*/ 21 h 33"/>
                  <a:gd name="T14" fmla="*/ 31 w 48"/>
                  <a:gd name="T15" fmla="*/ 18 h 33"/>
                  <a:gd name="T16" fmla="*/ 17 w 48"/>
                  <a:gd name="T17" fmla="*/ 23 h 33"/>
                  <a:gd name="T18" fmla="*/ 0 w 48"/>
                  <a:gd name="T19" fmla="*/ 25 h 33"/>
                  <a:gd name="T20" fmla="*/ 0 w 48"/>
                  <a:gd name="T21" fmla="*/ 33 h 33"/>
                  <a:gd name="T22" fmla="*/ 19 w 48"/>
                  <a:gd name="T23" fmla="*/ 31 h 33"/>
                  <a:gd name="T24" fmla="*/ 33 w 48"/>
                  <a:gd name="T25" fmla="*/ 25 h 33"/>
                  <a:gd name="T26" fmla="*/ 35 w 48"/>
                  <a:gd name="T27" fmla="*/ 23 h 33"/>
                  <a:gd name="T28" fmla="*/ 44 w 48"/>
                  <a:gd name="T29" fmla="*/ 16 h 33"/>
                  <a:gd name="T30" fmla="*/ 44 w 48"/>
                  <a:gd name="T31" fmla="*/ 14 h 33"/>
                  <a:gd name="T32" fmla="*/ 48 w 48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3"/>
                  <a:gd name="T53" fmla="*/ 48 w 48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3">
                    <a:moveTo>
                      <a:pt x="48" y="0"/>
                    </a:moveTo>
                    <a:lnTo>
                      <a:pt x="40" y="0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38" y="10"/>
                    </a:lnTo>
                    <a:lnTo>
                      <a:pt x="29" y="18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17" y="23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19" y="31"/>
                    </a:lnTo>
                    <a:lnTo>
                      <a:pt x="33" y="25"/>
                    </a:lnTo>
                    <a:lnTo>
                      <a:pt x="35" y="23"/>
                    </a:lnTo>
                    <a:lnTo>
                      <a:pt x="44" y="16"/>
                    </a:lnTo>
                    <a:lnTo>
                      <a:pt x="44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1" name="Group 43"/>
              <p:cNvGrpSpPr>
                <a:grpSpLocks noChangeAspect="1"/>
              </p:cNvGrpSpPr>
              <p:nvPr/>
            </p:nvGrpSpPr>
            <p:grpSpPr bwMode="auto">
              <a:xfrm>
                <a:off x="1577" y="2428"/>
                <a:ext cx="86" cy="35"/>
                <a:chOff x="1577" y="2428"/>
                <a:chExt cx="86" cy="35"/>
              </a:xfrm>
            </p:grpSpPr>
            <p:sp>
              <p:nvSpPr>
                <p:cNvPr id="129" name="Freeform 44"/>
                <p:cNvSpPr>
                  <a:spLocks noChangeAspect="1"/>
                </p:cNvSpPr>
                <p:nvPr/>
              </p:nvSpPr>
              <p:spPr bwMode="auto">
                <a:xfrm>
                  <a:off x="1577" y="2428"/>
                  <a:ext cx="50" cy="35"/>
                </a:xfrm>
                <a:custGeom>
                  <a:avLst/>
                  <a:gdLst>
                    <a:gd name="T0" fmla="*/ 50 w 50"/>
                    <a:gd name="T1" fmla="*/ 35 h 35"/>
                    <a:gd name="T2" fmla="*/ 50 w 50"/>
                    <a:gd name="T3" fmla="*/ 27 h 35"/>
                    <a:gd name="T4" fmla="*/ 48 w 50"/>
                    <a:gd name="T5" fmla="*/ 27 h 35"/>
                    <a:gd name="T6" fmla="*/ 48 w 50"/>
                    <a:gd name="T7" fmla="*/ 27 h 35"/>
                    <a:gd name="T8" fmla="*/ 29 w 50"/>
                    <a:gd name="T9" fmla="*/ 25 h 35"/>
                    <a:gd name="T10" fmla="*/ 30 w 50"/>
                    <a:gd name="T11" fmla="*/ 29 h 35"/>
                    <a:gd name="T12" fmla="*/ 30 w 50"/>
                    <a:gd name="T13" fmla="*/ 25 h 35"/>
                    <a:gd name="T14" fmla="*/ 17 w 50"/>
                    <a:gd name="T15" fmla="*/ 20 h 35"/>
                    <a:gd name="T16" fmla="*/ 17 w 50"/>
                    <a:gd name="T17" fmla="*/ 23 h 35"/>
                    <a:gd name="T18" fmla="*/ 19 w 50"/>
                    <a:gd name="T19" fmla="*/ 20 h 35"/>
                    <a:gd name="T20" fmla="*/ 9 w 50"/>
                    <a:gd name="T21" fmla="*/ 10 h 35"/>
                    <a:gd name="T22" fmla="*/ 7 w 50"/>
                    <a:gd name="T23" fmla="*/ 14 h 35"/>
                    <a:gd name="T24" fmla="*/ 11 w 50"/>
                    <a:gd name="T25" fmla="*/ 12 h 35"/>
                    <a:gd name="T26" fmla="*/ 7 w 50"/>
                    <a:gd name="T27" fmla="*/ 2 h 35"/>
                    <a:gd name="T28" fmla="*/ 7 w 50"/>
                    <a:gd name="T29" fmla="*/ 0 h 35"/>
                    <a:gd name="T30" fmla="*/ 7 w 50"/>
                    <a:gd name="T31" fmla="*/ 0 h 35"/>
                    <a:gd name="T32" fmla="*/ 0 w 50"/>
                    <a:gd name="T33" fmla="*/ 0 h 35"/>
                    <a:gd name="T34" fmla="*/ 0 w 50"/>
                    <a:gd name="T35" fmla="*/ 2 h 35"/>
                    <a:gd name="T36" fmla="*/ 0 w 50"/>
                    <a:gd name="T37" fmla="*/ 2 h 35"/>
                    <a:gd name="T38" fmla="*/ 4 w 50"/>
                    <a:gd name="T39" fmla="*/ 14 h 35"/>
                    <a:gd name="T40" fmla="*/ 4 w 50"/>
                    <a:gd name="T41" fmla="*/ 16 h 35"/>
                    <a:gd name="T42" fmla="*/ 13 w 50"/>
                    <a:gd name="T43" fmla="*/ 25 h 35"/>
                    <a:gd name="T44" fmla="*/ 15 w 50"/>
                    <a:gd name="T45" fmla="*/ 27 h 35"/>
                    <a:gd name="T46" fmla="*/ 29 w 50"/>
                    <a:gd name="T47" fmla="*/ 33 h 35"/>
                    <a:gd name="T48" fmla="*/ 30 w 50"/>
                    <a:gd name="T49" fmla="*/ 33 h 35"/>
                    <a:gd name="T50" fmla="*/ 48 w 50"/>
                    <a:gd name="T51" fmla="*/ 35 h 35"/>
                    <a:gd name="T52" fmla="*/ 50 w 50"/>
                    <a:gd name="T53" fmla="*/ 35 h 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35"/>
                    <a:gd name="T83" fmla="*/ 50 w 50"/>
                    <a:gd name="T84" fmla="*/ 35 h 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35">
                      <a:moveTo>
                        <a:pt x="50" y="35"/>
                      </a:moveTo>
                      <a:lnTo>
                        <a:pt x="50" y="27"/>
                      </a:lnTo>
                      <a:lnTo>
                        <a:pt x="48" y="27"/>
                      </a:lnTo>
                      <a:lnTo>
                        <a:pt x="29" y="25"/>
                      </a:lnTo>
                      <a:lnTo>
                        <a:pt x="30" y="29"/>
                      </a:lnTo>
                      <a:lnTo>
                        <a:pt x="30" y="25"/>
                      </a:lnTo>
                      <a:lnTo>
                        <a:pt x="17" y="20"/>
                      </a:lnTo>
                      <a:lnTo>
                        <a:pt x="17" y="23"/>
                      </a:lnTo>
                      <a:lnTo>
                        <a:pt x="19" y="20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11" y="1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13" y="25"/>
                      </a:lnTo>
                      <a:lnTo>
                        <a:pt x="15" y="27"/>
                      </a:lnTo>
                      <a:lnTo>
                        <a:pt x="29" y="33"/>
                      </a:lnTo>
                      <a:lnTo>
                        <a:pt x="30" y="33"/>
                      </a:lnTo>
                      <a:lnTo>
                        <a:pt x="48" y="35"/>
                      </a:lnTo>
                      <a:lnTo>
                        <a:pt x="50" y="35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Freeform 45"/>
                <p:cNvSpPr>
                  <a:spLocks noChangeAspect="1"/>
                </p:cNvSpPr>
                <p:nvPr/>
              </p:nvSpPr>
              <p:spPr bwMode="auto">
                <a:xfrm>
                  <a:off x="1617" y="2428"/>
                  <a:ext cx="46" cy="33"/>
                </a:xfrm>
                <a:custGeom>
                  <a:avLst/>
                  <a:gdLst>
                    <a:gd name="T0" fmla="*/ 46 w 46"/>
                    <a:gd name="T1" fmla="*/ 0 h 33"/>
                    <a:gd name="T2" fmla="*/ 38 w 46"/>
                    <a:gd name="T3" fmla="*/ 0 h 33"/>
                    <a:gd name="T4" fmla="*/ 35 w 46"/>
                    <a:gd name="T5" fmla="*/ 10 h 33"/>
                    <a:gd name="T6" fmla="*/ 38 w 46"/>
                    <a:gd name="T7" fmla="*/ 12 h 33"/>
                    <a:gd name="T8" fmla="*/ 37 w 46"/>
                    <a:gd name="T9" fmla="*/ 8 h 33"/>
                    <a:gd name="T10" fmla="*/ 27 w 46"/>
                    <a:gd name="T11" fmla="*/ 18 h 33"/>
                    <a:gd name="T12" fmla="*/ 31 w 46"/>
                    <a:gd name="T13" fmla="*/ 21 h 33"/>
                    <a:gd name="T14" fmla="*/ 29 w 46"/>
                    <a:gd name="T15" fmla="*/ 18 h 33"/>
                    <a:gd name="T16" fmla="*/ 15 w 46"/>
                    <a:gd name="T17" fmla="*/ 23 h 33"/>
                    <a:gd name="T18" fmla="*/ 0 w 46"/>
                    <a:gd name="T19" fmla="*/ 25 h 33"/>
                    <a:gd name="T20" fmla="*/ 0 w 46"/>
                    <a:gd name="T21" fmla="*/ 33 h 33"/>
                    <a:gd name="T22" fmla="*/ 17 w 46"/>
                    <a:gd name="T23" fmla="*/ 31 h 33"/>
                    <a:gd name="T24" fmla="*/ 31 w 46"/>
                    <a:gd name="T25" fmla="*/ 25 h 33"/>
                    <a:gd name="T26" fmla="*/ 33 w 46"/>
                    <a:gd name="T27" fmla="*/ 23 h 33"/>
                    <a:gd name="T28" fmla="*/ 42 w 46"/>
                    <a:gd name="T29" fmla="*/ 14 h 33"/>
                    <a:gd name="T30" fmla="*/ 42 w 46"/>
                    <a:gd name="T31" fmla="*/ 12 h 33"/>
                    <a:gd name="T32" fmla="*/ 46 w 46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33"/>
                    <a:gd name="T53" fmla="*/ 46 w 46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33">
                      <a:moveTo>
                        <a:pt x="46" y="0"/>
                      </a:moveTo>
                      <a:lnTo>
                        <a:pt x="38" y="0"/>
                      </a:lnTo>
                      <a:lnTo>
                        <a:pt x="35" y="10"/>
                      </a:lnTo>
                      <a:lnTo>
                        <a:pt x="38" y="12"/>
                      </a:lnTo>
                      <a:lnTo>
                        <a:pt x="37" y="8"/>
                      </a:lnTo>
                      <a:lnTo>
                        <a:pt x="27" y="18"/>
                      </a:lnTo>
                      <a:lnTo>
                        <a:pt x="31" y="21"/>
                      </a:lnTo>
                      <a:lnTo>
                        <a:pt x="29" y="18"/>
                      </a:lnTo>
                      <a:lnTo>
                        <a:pt x="15" y="23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17" y="31"/>
                      </a:lnTo>
                      <a:lnTo>
                        <a:pt x="31" y="25"/>
                      </a:lnTo>
                      <a:lnTo>
                        <a:pt x="33" y="23"/>
                      </a:lnTo>
                      <a:lnTo>
                        <a:pt x="42" y="14"/>
                      </a:lnTo>
                      <a:lnTo>
                        <a:pt x="42" y="1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2" name="Group 46"/>
              <p:cNvGrpSpPr>
                <a:grpSpLocks noChangeAspect="1"/>
              </p:cNvGrpSpPr>
              <p:nvPr/>
            </p:nvGrpSpPr>
            <p:grpSpPr bwMode="auto">
              <a:xfrm>
                <a:off x="1646" y="2428"/>
                <a:ext cx="84" cy="35"/>
                <a:chOff x="1646" y="2428"/>
                <a:chExt cx="84" cy="35"/>
              </a:xfrm>
            </p:grpSpPr>
            <p:sp>
              <p:nvSpPr>
                <p:cNvPr id="127" name="Freeform 47"/>
                <p:cNvSpPr>
                  <a:spLocks noChangeAspect="1"/>
                </p:cNvSpPr>
                <p:nvPr/>
              </p:nvSpPr>
              <p:spPr bwMode="auto">
                <a:xfrm>
                  <a:off x="1646" y="2428"/>
                  <a:ext cx="50" cy="35"/>
                </a:xfrm>
                <a:custGeom>
                  <a:avLst/>
                  <a:gdLst>
                    <a:gd name="T0" fmla="*/ 50 w 50"/>
                    <a:gd name="T1" fmla="*/ 35 h 35"/>
                    <a:gd name="T2" fmla="*/ 50 w 50"/>
                    <a:gd name="T3" fmla="*/ 27 h 35"/>
                    <a:gd name="T4" fmla="*/ 48 w 50"/>
                    <a:gd name="T5" fmla="*/ 27 h 35"/>
                    <a:gd name="T6" fmla="*/ 48 w 50"/>
                    <a:gd name="T7" fmla="*/ 27 h 35"/>
                    <a:gd name="T8" fmla="*/ 31 w 50"/>
                    <a:gd name="T9" fmla="*/ 25 h 35"/>
                    <a:gd name="T10" fmla="*/ 31 w 50"/>
                    <a:gd name="T11" fmla="*/ 29 h 35"/>
                    <a:gd name="T12" fmla="*/ 33 w 50"/>
                    <a:gd name="T13" fmla="*/ 25 h 35"/>
                    <a:gd name="T14" fmla="*/ 19 w 50"/>
                    <a:gd name="T15" fmla="*/ 20 h 35"/>
                    <a:gd name="T16" fmla="*/ 17 w 50"/>
                    <a:gd name="T17" fmla="*/ 23 h 35"/>
                    <a:gd name="T18" fmla="*/ 21 w 50"/>
                    <a:gd name="T19" fmla="*/ 20 h 35"/>
                    <a:gd name="T20" fmla="*/ 9 w 50"/>
                    <a:gd name="T21" fmla="*/ 10 h 35"/>
                    <a:gd name="T22" fmla="*/ 8 w 50"/>
                    <a:gd name="T23" fmla="*/ 4 h 35"/>
                    <a:gd name="T24" fmla="*/ 6 w 50"/>
                    <a:gd name="T25" fmla="*/ 8 h 35"/>
                    <a:gd name="T26" fmla="*/ 9 w 50"/>
                    <a:gd name="T27" fmla="*/ 6 h 35"/>
                    <a:gd name="T28" fmla="*/ 8 w 50"/>
                    <a:gd name="T29" fmla="*/ 2 h 35"/>
                    <a:gd name="T30" fmla="*/ 8 w 50"/>
                    <a:gd name="T31" fmla="*/ 0 h 35"/>
                    <a:gd name="T32" fmla="*/ 8 w 50"/>
                    <a:gd name="T33" fmla="*/ 0 h 35"/>
                    <a:gd name="T34" fmla="*/ 0 w 50"/>
                    <a:gd name="T35" fmla="*/ 0 h 35"/>
                    <a:gd name="T36" fmla="*/ 0 w 50"/>
                    <a:gd name="T37" fmla="*/ 2 h 35"/>
                    <a:gd name="T38" fmla="*/ 0 w 50"/>
                    <a:gd name="T39" fmla="*/ 2 h 35"/>
                    <a:gd name="T40" fmla="*/ 2 w 50"/>
                    <a:gd name="T41" fmla="*/ 8 h 35"/>
                    <a:gd name="T42" fmla="*/ 2 w 50"/>
                    <a:gd name="T43" fmla="*/ 10 h 35"/>
                    <a:gd name="T44" fmla="*/ 4 w 50"/>
                    <a:gd name="T45" fmla="*/ 16 h 35"/>
                    <a:gd name="T46" fmla="*/ 15 w 50"/>
                    <a:gd name="T47" fmla="*/ 25 h 35"/>
                    <a:gd name="T48" fmla="*/ 17 w 50"/>
                    <a:gd name="T49" fmla="*/ 27 h 35"/>
                    <a:gd name="T50" fmla="*/ 31 w 50"/>
                    <a:gd name="T51" fmla="*/ 33 h 35"/>
                    <a:gd name="T52" fmla="*/ 33 w 50"/>
                    <a:gd name="T53" fmla="*/ 33 h 35"/>
                    <a:gd name="T54" fmla="*/ 48 w 50"/>
                    <a:gd name="T55" fmla="*/ 35 h 35"/>
                    <a:gd name="T56" fmla="*/ 50 w 50"/>
                    <a:gd name="T57" fmla="*/ 35 h 3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"/>
                    <a:gd name="T88" fmla="*/ 0 h 35"/>
                    <a:gd name="T89" fmla="*/ 50 w 50"/>
                    <a:gd name="T90" fmla="*/ 35 h 3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" h="35">
                      <a:moveTo>
                        <a:pt x="50" y="35"/>
                      </a:moveTo>
                      <a:lnTo>
                        <a:pt x="50" y="27"/>
                      </a:lnTo>
                      <a:lnTo>
                        <a:pt x="48" y="27"/>
                      </a:lnTo>
                      <a:lnTo>
                        <a:pt x="31" y="25"/>
                      </a:lnTo>
                      <a:lnTo>
                        <a:pt x="31" y="29"/>
                      </a:lnTo>
                      <a:lnTo>
                        <a:pt x="33" y="25"/>
                      </a:lnTo>
                      <a:lnTo>
                        <a:pt x="19" y="20"/>
                      </a:lnTo>
                      <a:lnTo>
                        <a:pt x="17" y="23"/>
                      </a:lnTo>
                      <a:lnTo>
                        <a:pt x="21" y="20"/>
                      </a:lnTo>
                      <a:lnTo>
                        <a:pt x="9" y="10"/>
                      </a:lnTo>
                      <a:lnTo>
                        <a:pt x="8" y="4"/>
                      </a:lnTo>
                      <a:lnTo>
                        <a:pt x="6" y="8"/>
                      </a:lnTo>
                      <a:lnTo>
                        <a:pt x="9" y="6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15" y="25"/>
                      </a:lnTo>
                      <a:lnTo>
                        <a:pt x="17" y="27"/>
                      </a:lnTo>
                      <a:lnTo>
                        <a:pt x="31" y="33"/>
                      </a:lnTo>
                      <a:lnTo>
                        <a:pt x="33" y="33"/>
                      </a:lnTo>
                      <a:lnTo>
                        <a:pt x="48" y="35"/>
                      </a:lnTo>
                      <a:lnTo>
                        <a:pt x="50" y="35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" name="Freeform 48"/>
                <p:cNvSpPr>
                  <a:spLocks noChangeAspect="1"/>
                </p:cNvSpPr>
                <p:nvPr/>
              </p:nvSpPr>
              <p:spPr bwMode="auto">
                <a:xfrm>
                  <a:off x="1682" y="2428"/>
                  <a:ext cx="48" cy="33"/>
                </a:xfrm>
                <a:custGeom>
                  <a:avLst/>
                  <a:gdLst>
                    <a:gd name="T0" fmla="*/ 48 w 48"/>
                    <a:gd name="T1" fmla="*/ 0 h 33"/>
                    <a:gd name="T2" fmla="*/ 41 w 48"/>
                    <a:gd name="T3" fmla="*/ 0 h 33"/>
                    <a:gd name="T4" fmla="*/ 37 w 48"/>
                    <a:gd name="T5" fmla="*/ 10 h 33"/>
                    <a:gd name="T6" fmla="*/ 41 w 48"/>
                    <a:gd name="T7" fmla="*/ 12 h 33"/>
                    <a:gd name="T8" fmla="*/ 39 w 48"/>
                    <a:gd name="T9" fmla="*/ 8 h 33"/>
                    <a:gd name="T10" fmla="*/ 29 w 48"/>
                    <a:gd name="T11" fmla="*/ 18 h 33"/>
                    <a:gd name="T12" fmla="*/ 31 w 48"/>
                    <a:gd name="T13" fmla="*/ 21 h 33"/>
                    <a:gd name="T14" fmla="*/ 31 w 48"/>
                    <a:gd name="T15" fmla="*/ 18 h 33"/>
                    <a:gd name="T16" fmla="*/ 18 w 48"/>
                    <a:gd name="T17" fmla="*/ 23 h 33"/>
                    <a:gd name="T18" fmla="*/ 0 w 48"/>
                    <a:gd name="T19" fmla="*/ 25 h 33"/>
                    <a:gd name="T20" fmla="*/ 0 w 48"/>
                    <a:gd name="T21" fmla="*/ 33 h 33"/>
                    <a:gd name="T22" fmla="*/ 20 w 48"/>
                    <a:gd name="T23" fmla="*/ 31 h 33"/>
                    <a:gd name="T24" fmla="*/ 33 w 48"/>
                    <a:gd name="T25" fmla="*/ 25 h 33"/>
                    <a:gd name="T26" fmla="*/ 35 w 48"/>
                    <a:gd name="T27" fmla="*/ 23 h 33"/>
                    <a:gd name="T28" fmla="*/ 45 w 48"/>
                    <a:gd name="T29" fmla="*/ 14 h 33"/>
                    <a:gd name="T30" fmla="*/ 45 w 48"/>
                    <a:gd name="T31" fmla="*/ 12 h 33"/>
                    <a:gd name="T32" fmla="*/ 48 w 48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33"/>
                    <a:gd name="T53" fmla="*/ 48 w 48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33">
                      <a:moveTo>
                        <a:pt x="48" y="0"/>
                      </a:moveTo>
                      <a:lnTo>
                        <a:pt x="41" y="0"/>
                      </a:lnTo>
                      <a:lnTo>
                        <a:pt x="37" y="10"/>
                      </a:lnTo>
                      <a:lnTo>
                        <a:pt x="41" y="12"/>
                      </a:lnTo>
                      <a:lnTo>
                        <a:pt x="39" y="8"/>
                      </a:lnTo>
                      <a:lnTo>
                        <a:pt x="29" y="18"/>
                      </a:lnTo>
                      <a:lnTo>
                        <a:pt x="31" y="21"/>
                      </a:lnTo>
                      <a:lnTo>
                        <a:pt x="31" y="18"/>
                      </a:lnTo>
                      <a:lnTo>
                        <a:pt x="18" y="23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20" y="31"/>
                      </a:lnTo>
                      <a:lnTo>
                        <a:pt x="33" y="25"/>
                      </a:lnTo>
                      <a:lnTo>
                        <a:pt x="35" y="23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3" name="Group 49"/>
              <p:cNvGrpSpPr>
                <a:grpSpLocks noChangeAspect="1"/>
              </p:cNvGrpSpPr>
              <p:nvPr/>
            </p:nvGrpSpPr>
            <p:grpSpPr bwMode="auto">
              <a:xfrm>
                <a:off x="1715" y="2426"/>
                <a:ext cx="84" cy="35"/>
                <a:chOff x="1715" y="2426"/>
                <a:chExt cx="84" cy="35"/>
              </a:xfrm>
            </p:grpSpPr>
            <p:sp>
              <p:nvSpPr>
                <p:cNvPr id="125" name="Freeform 50"/>
                <p:cNvSpPr>
                  <a:spLocks noChangeAspect="1"/>
                </p:cNvSpPr>
                <p:nvPr/>
              </p:nvSpPr>
              <p:spPr bwMode="auto">
                <a:xfrm>
                  <a:off x="1715" y="2428"/>
                  <a:ext cx="48" cy="33"/>
                </a:xfrm>
                <a:custGeom>
                  <a:avLst/>
                  <a:gdLst>
                    <a:gd name="T0" fmla="*/ 48 w 48"/>
                    <a:gd name="T1" fmla="*/ 33 h 33"/>
                    <a:gd name="T2" fmla="*/ 48 w 48"/>
                    <a:gd name="T3" fmla="*/ 25 h 33"/>
                    <a:gd name="T4" fmla="*/ 29 w 48"/>
                    <a:gd name="T5" fmla="*/ 23 h 33"/>
                    <a:gd name="T6" fmla="*/ 31 w 48"/>
                    <a:gd name="T7" fmla="*/ 27 h 33"/>
                    <a:gd name="T8" fmla="*/ 31 w 48"/>
                    <a:gd name="T9" fmla="*/ 23 h 33"/>
                    <a:gd name="T10" fmla="*/ 17 w 48"/>
                    <a:gd name="T11" fmla="*/ 18 h 33"/>
                    <a:gd name="T12" fmla="*/ 17 w 48"/>
                    <a:gd name="T13" fmla="*/ 21 h 33"/>
                    <a:gd name="T14" fmla="*/ 19 w 48"/>
                    <a:gd name="T15" fmla="*/ 18 h 33"/>
                    <a:gd name="T16" fmla="*/ 10 w 48"/>
                    <a:gd name="T17" fmla="*/ 10 h 33"/>
                    <a:gd name="T18" fmla="*/ 8 w 48"/>
                    <a:gd name="T19" fmla="*/ 12 h 33"/>
                    <a:gd name="T20" fmla="*/ 12 w 48"/>
                    <a:gd name="T21" fmla="*/ 12 h 33"/>
                    <a:gd name="T22" fmla="*/ 8 w 48"/>
                    <a:gd name="T23" fmla="*/ 0 h 33"/>
                    <a:gd name="T24" fmla="*/ 0 w 48"/>
                    <a:gd name="T25" fmla="*/ 0 h 33"/>
                    <a:gd name="T26" fmla="*/ 4 w 48"/>
                    <a:gd name="T27" fmla="*/ 14 h 33"/>
                    <a:gd name="T28" fmla="*/ 4 w 48"/>
                    <a:gd name="T29" fmla="*/ 16 h 33"/>
                    <a:gd name="T30" fmla="*/ 13 w 48"/>
                    <a:gd name="T31" fmla="*/ 23 h 33"/>
                    <a:gd name="T32" fmla="*/ 15 w 48"/>
                    <a:gd name="T33" fmla="*/ 25 h 33"/>
                    <a:gd name="T34" fmla="*/ 29 w 48"/>
                    <a:gd name="T35" fmla="*/ 31 h 33"/>
                    <a:gd name="T36" fmla="*/ 31 w 48"/>
                    <a:gd name="T37" fmla="*/ 31 h 33"/>
                    <a:gd name="T38" fmla="*/ 48 w 48"/>
                    <a:gd name="T39" fmla="*/ 33 h 3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"/>
                    <a:gd name="T61" fmla="*/ 0 h 33"/>
                    <a:gd name="T62" fmla="*/ 48 w 48"/>
                    <a:gd name="T63" fmla="*/ 33 h 3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" h="33">
                      <a:moveTo>
                        <a:pt x="48" y="33"/>
                      </a:moveTo>
                      <a:lnTo>
                        <a:pt x="48" y="25"/>
                      </a:lnTo>
                      <a:lnTo>
                        <a:pt x="29" y="23"/>
                      </a:lnTo>
                      <a:lnTo>
                        <a:pt x="31" y="27"/>
                      </a:lnTo>
                      <a:lnTo>
                        <a:pt x="31" y="23"/>
                      </a:lnTo>
                      <a:lnTo>
                        <a:pt x="17" y="18"/>
                      </a:lnTo>
                      <a:lnTo>
                        <a:pt x="17" y="21"/>
                      </a:lnTo>
                      <a:lnTo>
                        <a:pt x="19" y="18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13" y="23"/>
                      </a:lnTo>
                      <a:lnTo>
                        <a:pt x="15" y="25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Freeform 51"/>
                <p:cNvSpPr>
                  <a:spLocks noChangeAspect="1"/>
                </p:cNvSpPr>
                <p:nvPr/>
              </p:nvSpPr>
              <p:spPr bwMode="auto">
                <a:xfrm>
                  <a:off x="1753" y="2426"/>
                  <a:ext cx="46" cy="33"/>
                </a:xfrm>
                <a:custGeom>
                  <a:avLst/>
                  <a:gdLst>
                    <a:gd name="T0" fmla="*/ 46 w 46"/>
                    <a:gd name="T1" fmla="*/ 0 h 33"/>
                    <a:gd name="T2" fmla="*/ 39 w 46"/>
                    <a:gd name="T3" fmla="*/ 0 h 33"/>
                    <a:gd name="T4" fmla="*/ 35 w 46"/>
                    <a:gd name="T5" fmla="*/ 12 h 33"/>
                    <a:gd name="T6" fmla="*/ 39 w 46"/>
                    <a:gd name="T7" fmla="*/ 12 h 33"/>
                    <a:gd name="T8" fmla="*/ 37 w 46"/>
                    <a:gd name="T9" fmla="*/ 10 h 33"/>
                    <a:gd name="T10" fmla="*/ 27 w 46"/>
                    <a:gd name="T11" fmla="*/ 18 h 33"/>
                    <a:gd name="T12" fmla="*/ 31 w 46"/>
                    <a:gd name="T13" fmla="*/ 22 h 33"/>
                    <a:gd name="T14" fmla="*/ 29 w 46"/>
                    <a:gd name="T15" fmla="*/ 18 h 33"/>
                    <a:gd name="T16" fmla="*/ 16 w 46"/>
                    <a:gd name="T17" fmla="*/ 23 h 33"/>
                    <a:gd name="T18" fmla="*/ 0 w 46"/>
                    <a:gd name="T19" fmla="*/ 25 h 33"/>
                    <a:gd name="T20" fmla="*/ 0 w 46"/>
                    <a:gd name="T21" fmla="*/ 33 h 33"/>
                    <a:gd name="T22" fmla="*/ 18 w 46"/>
                    <a:gd name="T23" fmla="*/ 31 h 33"/>
                    <a:gd name="T24" fmla="*/ 31 w 46"/>
                    <a:gd name="T25" fmla="*/ 25 h 33"/>
                    <a:gd name="T26" fmla="*/ 33 w 46"/>
                    <a:gd name="T27" fmla="*/ 23 h 33"/>
                    <a:gd name="T28" fmla="*/ 43 w 46"/>
                    <a:gd name="T29" fmla="*/ 16 h 33"/>
                    <a:gd name="T30" fmla="*/ 43 w 46"/>
                    <a:gd name="T31" fmla="*/ 14 h 33"/>
                    <a:gd name="T32" fmla="*/ 46 w 46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33"/>
                    <a:gd name="T53" fmla="*/ 46 w 46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33">
                      <a:moveTo>
                        <a:pt x="46" y="0"/>
                      </a:moveTo>
                      <a:lnTo>
                        <a:pt x="39" y="0"/>
                      </a:lnTo>
                      <a:lnTo>
                        <a:pt x="35" y="12"/>
                      </a:lnTo>
                      <a:lnTo>
                        <a:pt x="39" y="12"/>
                      </a:lnTo>
                      <a:lnTo>
                        <a:pt x="37" y="10"/>
                      </a:lnTo>
                      <a:lnTo>
                        <a:pt x="27" y="18"/>
                      </a:lnTo>
                      <a:lnTo>
                        <a:pt x="31" y="22"/>
                      </a:lnTo>
                      <a:lnTo>
                        <a:pt x="29" y="18"/>
                      </a:lnTo>
                      <a:lnTo>
                        <a:pt x="16" y="23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18" y="31"/>
                      </a:lnTo>
                      <a:lnTo>
                        <a:pt x="31" y="25"/>
                      </a:lnTo>
                      <a:lnTo>
                        <a:pt x="33" y="23"/>
                      </a:lnTo>
                      <a:lnTo>
                        <a:pt x="43" y="16"/>
                      </a:lnTo>
                      <a:lnTo>
                        <a:pt x="43" y="1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4" name="Freeform 52"/>
              <p:cNvSpPr>
                <a:spLocks noChangeAspect="1"/>
              </p:cNvSpPr>
              <p:nvPr/>
            </p:nvSpPr>
            <p:spPr bwMode="auto">
              <a:xfrm>
                <a:off x="1784" y="2428"/>
                <a:ext cx="48" cy="33"/>
              </a:xfrm>
              <a:custGeom>
                <a:avLst/>
                <a:gdLst>
                  <a:gd name="T0" fmla="*/ 48 w 48"/>
                  <a:gd name="T1" fmla="*/ 33 h 33"/>
                  <a:gd name="T2" fmla="*/ 48 w 48"/>
                  <a:gd name="T3" fmla="*/ 25 h 33"/>
                  <a:gd name="T4" fmla="*/ 29 w 48"/>
                  <a:gd name="T5" fmla="*/ 23 h 33"/>
                  <a:gd name="T6" fmla="*/ 31 w 48"/>
                  <a:gd name="T7" fmla="*/ 27 h 33"/>
                  <a:gd name="T8" fmla="*/ 31 w 48"/>
                  <a:gd name="T9" fmla="*/ 23 h 33"/>
                  <a:gd name="T10" fmla="*/ 17 w 48"/>
                  <a:gd name="T11" fmla="*/ 18 h 33"/>
                  <a:gd name="T12" fmla="*/ 17 w 48"/>
                  <a:gd name="T13" fmla="*/ 21 h 33"/>
                  <a:gd name="T14" fmla="*/ 19 w 48"/>
                  <a:gd name="T15" fmla="*/ 18 h 33"/>
                  <a:gd name="T16" fmla="*/ 10 w 48"/>
                  <a:gd name="T17" fmla="*/ 8 h 33"/>
                  <a:gd name="T18" fmla="*/ 8 w 48"/>
                  <a:gd name="T19" fmla="*/ 12 h 33"/>
                  <a:gd name="T20" fmla="*/ 12 w 48"/>
                  <a:gd name="T21" fmla="*/ 10 h 33"/>
                  <a:gd name="T22" fmla="*/ 8 w 48"/>
                  <a:gd name="T23" fmla="*/ 0 h 33"/>
                  <a:gd name="T24" fmla="*/ 0 w 48"/>
                  <a:gd name="T25" fmla="*/ 0 h 33"/>
                  <a:gd name="T26" fmla="*/ 4 w 48"/>
                  <a:gd name="T27" fmla="*/ 12 h 33"/>
                  <a:gd name="T28" fmla="*/ 4 w 48"/>
                  <a:gd name="T29" fmla="*/ 14 h 33"/>
                  <a:gd name="T30" fmla="*/ 14 w 48"/>
                  <a:gd name="T31" fmla="*/ 23 h 33"/>
                  <a:gd name="T32" fmla="*/ 15 w 48"/>
                  <a:gd name="T33" fmla="*/ 25 h 33"/>
                  <a:gd name="T34" fmla="*/ 29 w 48"/>
                  <a:gd name="T35" fmla="*/ 31 h 33"/>
                  <a:gd name="T36" fmla="*/ 31 w 48"/>
                  <a:gd name="T37" fmla="*/ 31 h 33"/>
                  <a:gd name="T38" fmla="*/ 48 w 48"/>
                  <a:gd name="T39" fmla="*/ 33 h 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"/>
                  <a:gd name="T61" fmla="*/ 0 h 33"/>
                  <a:gd name="T62" fmla="*/ 48 w 48"/>
                  <a:gd name="T63" fmla="*/ 33 h 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" h="33">
                    <a:moveTo>
                      <a:pt x="48" y="33"/>
                    </a:moveTo>
                    <a:lnTo>
                      <a:pt x="48" y="25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17" y="18"/>
                    </a:lnTo>
                    <a:lnTo>
                      <a:pt x="17" y="21"/>
                    </a:lnTo>
                    <a:lnTo>
                      <a:pt x="19" y="1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12" y="1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14" y="23"/>
                    </a:lnTo>
                    <a:lnTo>
                      <a:pt x="15" y="25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Freeform 53"/>
            <p:cNvSpPr>
              <a:spLocks noChangeAspect="1"/>
            </p:cNvSpPr>
            <p:nvPr/>
          </p:nvSpPr>
          <p:spPr bwMode="auto">
            <a:xfrm>
              <a:off x="1087" y="1182"/>
              <a:ext cx="28" cy="15"/>
            </a:xfrm>
            <a:custGeom>
              <a:avLst/>
              <a:gdLst>
                <a:gd name="T0" fmla="*/ 2 w 35"/>
                <a:gd name="T1" fmla="*/ 0 h 17"/>
                <a:gd name="T2" fmla="*/ 0 w 35"/>
                <a:gd name="T3" fmla="*/ 5 h 17"/>
                <a:gd name="T4" fmla="*/ 5 w 35"/>
                <a:gd name="T5" fmla="*/ 5 h 17"/>
                <a:gd name="T6" fmla="*/ 2 w 3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7"/>
                <a:gd name="T14" fmla="*/ 35 w 3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7">
                  <a:moveTo>
                    <a:pt x="18" y="0"/>
                  </a:moveTo>
                  <a:lnTo>
                    <a:pt x="0" y="17"/>
                  </a:lnTo>
                  <a:lnTo>
                    <a:pt x="35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54"/>
            <p:cNvSpPr>
              <a:spLocks noChangeAspect="1"/>
            </p:cNvSpPr>
            <p:nvPr/>
          </p:nvSpPr>
          <p:spPr bwMode="auto">
            <a:xfrm>
              <a:off x="1142" y="1182"/>
              <a:ext cx="25" cy="15"/>
            </a:xfrm>
            <a:custGeom>
              <a:avLst/>
              <a:gdLst>
                <a:gd name="T0" fmla="*/ 2 w 32"/>
                <a:gd name="T1" fmla="*/ 0 h 17"/>
                <a:gd name="T2" fmla="*/ 0 w 32"/>
                <a:gd name="T3" fmla="*/ 5 h 17"/>
                <a:gd name="T4" fmla="*/ 4 w 32"/>
                <a:gd name="T5" fmla="*/ 5 h 17"/>
                <a:gd name="T6" fmla="*/ 2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15" y="0"/>
                  </a:moveTo>
                  <a:lnTo>
                    <a:pt x="0" y="17"/>
                  </a:lnTo>
                  <a:lnTo>
                    <a:pt x="32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55"/>
            <p:cNvSpPr>
              <a:spLocks noChangeAspect="1"/>
            </p:cNvSpPr>
            <p:nvPr/>
          </p:nvSpPr>
          <p:spPr bwMode="auto">
            <a:xfrm>
              <a:off x="1197" y="1182"/>
              <a:ext cx="25" cy="15"/>
            </a:xfrm>
            <a:custGeom>
              <a:avLst/>
              <a:gdLst>
                <a:gd name="T0" fmla="*/ 2 w 32"/>
                <a:gd name="T1" fmla="*/ 0 h 17"/>
                <a:gd name="T2" fmla="*/ 0 w 32"/>
                <a:gd name="T3" fmla="*/ 5 h 17"/>
                <a:gd name="T4" fmla="*/ 4 w 32"/>
                <a:gd name="T5" fmla="*/ 5 h 17"/>
                <a:gd name="T6" fmla="*/ 2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17" y="0"/>
                  </a:moveTo>
                  <a:lnTo>
                    <a:pt x="0" y="17"/>
                  </a:lnTo>
                  <a:lnTo>
                    <a:pt x="32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56"/>
            <p:cNvSpPr>
              <a:spLocks noChangeAspect="1"/>
            </p:cNvSpPr>
            <p:nvPr/>
          </p:nvSpPr>
          <p:spPr bwMode="auto">
            <a:xfrm>
              <a:off x="1253" y="1180"/>
              <a:ext cx="26" cy="17"/>
            </a:xfrm>
            <a:custGeom>
              <a:avLst/>
              <a:gdLst>
                <a:gd name="T0" fmla="*/ 2 w 32"/>
                <a:gd name="T1" fmla="*/ 0 h 19"/>
                <a:gd name="T2" fmla="*/ 0 w 32"/>
                <a:gd name="T3" fmla="*/ 7 h 19"/>
                <a:gd name="T4" fmla="*/ 5 w 32"/>
                <a:gd name="T5" fmla="*/ 7 h 19"/>
                <a:gd name="T6" fmla="*/ 2 w 3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9"/>
                <a:gd name="T14" fmla="*/ 32 w 3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9">
                  <a:moveTo>
                    <a:pt x="17" y="0"/>
                  </a:moveTo>
                  <a:lnTo>
                    <a:pt x="0" y="19"/>
                  </a:lnTo>
                  <a:lnTo>
                    <a:pt x="3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57"/>
            <p:cNvGrpSpPr>
              <a:grpSpLocks noChangeAspect="1"/>
            </p:cNvGrpSpPr>
            <p:nvPr/>
          </p:nvGrpSpPr>
          <p:grpSpPr bwMode="auto">
            <a:xfrm>
              <a:off x="1072" y="1137"/>
              <a:ext cx="228" cy="30"/>
              <a:chOff x="1544" y="2384"/>
              <a:chExt cx="286" cy="35"/>
            </a:xfrm>
          </p:grpSpPr>
          <p:sp>
            <p:nvSpPr>
              <p:cNvPr id="109" name="Freeform 58"/>
              <p:cNvSpPr>
                <a:spLocks noChangeAspect="1"/>
              </p:cNvSpPr>
              <p:nvPr/>
            </p:nvSpPr>
            <p:spPr bwMode="auto">
              <a:xfrm>
                <a:off x="1544" y="2386"/>
                <a:ext cx="48" cy="33"/>
              </a:xfrm>
              <a:custGeom>
                <a:avLst/>
                <a:gdLst>
                  <a:gd name="T0" fmla="*/ 48 w 48"/>
                  <a:gd name="T1" fmla="*/ 0 h 33"/>
                  <a:gd name="T2" fmla="*/ 40 w 48"/>
                  <a:gd name="T3" fmla="*/ 0 h 33"/>
                  <a:gd name="T4" fmla="*/ 37 w 48"/>
                  <a:gd name="T5" fmla="*/ 10 h 33"/>
                  <a:gd name="T6" fmla="*/ 40 w 48"/>
                  <a:gd name="T7" fmla="*/ 12 h 33"/>
                  <a:gd name="T8" fmla="*/ 39 w 48"/>
                  <a:gd name="T9" fmla="*/ 8 h 33"/>
                  <a:gd name="T10" fmla="*/ 29 w 48"/>
                  <a:gd name="T11" fmla="*/ 17 h 33"/>
                  <a:gd name="T12" fmla="*/ 31 w 48"/>
                  <a:gd name="T13" fmla="*/ 21 h 33"/>
                  <a:gd name="T14" fmla="*/ 31 w 48"/>
                  <a:gd name="T15" fmla="*/ 17 h 33"/>
                  <a:gd name="T16" fmla="*/ 17 w 48"/>
                  <a:gd name="T17" fmla="*/ 23 h 33"/>
                  <a:gd name="T18" fmla="*/ 0 w 48"/>
                  <a:gd name="T19" fmla="*/ 25 h 33"/>
                  <a:gd name="T20" fmla="*/ 0 w 48"/>
                  <a:gd name="T21" fmla="*/ 33 h 33"/>
                  <a:gd name="T22" fmla="*/ 19 w 48"/>
                  <a:gd name="T23" fmla="*/ 31 h 33"/>
                  <a:gd name="T24" fmla="*/ 33 w 48"/>
                  <a:gd name="T25" fmla="*/ 25 h 33"/>
                  <a:gd name="T26" fmla="*/ 35 w 48"/>
                  <a:gd name="T27" fmla="*/ 23 h 33"/>
                  <a:gd name="T28" fmla="*/ 44 w 48"/>
                  <a:gd name="T29" fmla="*/ 14 h 33"/>
                  <a:gd name="T30" fmla="*/ 44 w 48"/>
                  <a:gd name="T31" fmla="*/ 12 h 33"/>
                  <a:gd name="T32" fmla="*/ 48 w 48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3"/>
                  <a:gd name="T53" fmla="*/ 48 w 48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3">
                    <a:moveTo>
                      <a:pt x="48" y="0"/>
                    </a:moveTo>
                    <a:lnTo>
                      <a:pt x="40" y="0"/>
                    </a:lnTo>
                    <a:lnTo>
                      <a:pt x="37" y="10"/>
                    </a:lnTo>
                    <a:lnTo>
                      <a:pt x="40" y="12"/>
                    </a:lnTo>
                    <a:lnTo>
                      <a:pt x="39" y="8"/>
                    </a:lnTo>
                    <a:lnTo>
                      <a:pt x="29" y="17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17" y="23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19" y="31"/>
                    </a:lnTo>
                    <a:lnTo>
                      <a:pt x="33" y="25"/>
                    </a:lnTo>
                    <a:lnTo>
                      <a:pt x="35" y="23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0" name="Group 59"/>
              <p:cNvGrpSpPr>
                <a:grpSpLocks noChangeAspect="1"/>
              </p:cNvGrpSpPr>
              <p:nvPr/>
            </p:nvGrpSpPr>
            <p:grpSpPr bwMode="auto">
              <a:xfrm>
                <a:off x="1575" y="2386"/>
                <a:ext cx="86" cy="33"/>
                <a:chOff x="1575" y="2386"/>
                <a:chExt cx="86" cy="33"/>
              </a:xfrm>
            </p:grpSpPr>
            <p:sp>
              <p:nvSpPr>
                <p:cNvPr id="118" name="Freeform 60"/>
                <p:cNvSpPr>
                  <a:spLocks noChangeAspect="1"/>
                </p:cNvSpPr>
                <p:nvPr/>
              </p:nvSpPr>
              <p:spPr bwMode="auto">
                <a:xfrm>
                  <a:off x="1575" y="2386"/>
                  <a:ext cx="48" cy="33"/>
                </a:xfrm>
                <a:custGeom>
                  <a:avLst/>
                  <a:gdLst>
                    <a:gd name="T0" fmla="*/ 48 w 48"/>
                    <a:gd name="T1" fmla="*/ 33 h 33"/>
                    <a:gd name="T2" fmla="*/ 48 w 48"/>
                    <a:gd name="T3" fmla="*/ 25 h 33"/>
                    <a:gd name="T4" fmla="*/ 29 w 48"/>
                    <a:gd name="T5" fmla="*/ 23 h 33"/>
                    <a:gd name="T6" fmla="*/ 31 w 48"/>
                    <a:gd name="T7" fmla="*/ 27 h 33"/>
                    <a:gd name="T8" fmla="*/ 31 w 48"/>
                    <a:gd name="T9" fmla="*/ 23 h 33"/>
                    <a:gd name="T10" fmla="*/ 17 w 48"/>
                    <a:gd name="T11" fmla="*/ 17 h 33"/>
                    <a:gd name="T12" fmla="*/ 17 w 48"/>
                    <a:gd name="T13" fmla="*/ 21 h 33"/>
                    <a:gd name="T14" fmla="*/ 19 w 48"/>
                    <a:gd name="T15" fmla="*/ 19 h 33"/>
                    <a:gd name="T16" fmla="*/ 9 w 48"/>
                    <a:gd name="T17" fmla="*/ 10 h 33"/>
                    <a:gd name="T18" fmla="*/ 8 w 48"/>
                    <a:gd name="T19" fmla="*/ 14 h 33"/>
                    <a:gd name="T20" fmla="*/ 11 w 48"/>
                    <a:gd name="T21" fmla="*/ 12 h 33"/>
                    <a:gd name="T22" fmla="*/ 8 w 48"/>
                    <a:gd name="T23" fmla="*/ 2 h 33"/>
                    <a:gd name="T24" fmla="*/ 8 w 48"/>
                    <a:gd name="T25" fmla="*/ 0 h 33"/>
                    <a:gd name="T26" fmla="*/ 8 w 48"/>
                    <a:gd name="T27" fmla="*/ 0 h 33"/>
                    <a:gd name="T28" fmla="*/ 0 w 48"/>
                    <a:gd name="T29" fmla="*/ 0 h 33"/>
                    <a:gd name="T30" fmla="*/ 0 w 48"/>
                    <a:gd name="T31" fmla="*/ 2 h 33"/>
                    <a:gd name="T32" fmla="*/ 0 w 48"/>
                    <a:gd name="T33" fmla="*/ 2 h 33"/>
                    <a:gd name="T34" fmla="*/ 4 w 48"/>
                    <a:gd name="T35" fmla="*/ 14 h 33"/>
                    <a:gd name="T36" fmla="*/ 4 w 48"/>
                    <a:gd name="T37" fmla="*/ 16 h 33"/>
                    <a:gd name="T38" fmla="*/ 13 w 48"/>
                    <a:gd name="T39" fmla="*/ 25 h 33"/>
                    <a:gd name="T40" fmla="*/ 15 w 48"/>
                    <a:gd name="T41" fmla="*/ 25 h 33"/>
                    <a:gd name="T42" fmla="*/ 29 w 48"/>
                    <a:gd name="T43" fmla="*/ 31 h 33"/>
                    <a:gd name="T44" fmla="*/ 31 w 48"/>
                    <a:gd name="T45" fmla="*/ 31 h 33"/>
                    <a:gd name="T46" fmla="*/ 48 w 48"/>
                    <a:gd name="T47" fmla="*/ 33 h 3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8"/>
                    <a:gd name="T73" fmla="*/ 0 h 33"/>
                    <a:gd name="T74" fmla="*/ 48 w 48"/>
                    <a:gd name="T75" fmla="*/ 33 h 3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8" h="33">
                      <a:moveTo>
                        <a:pt x="48" y="33"/>
                      </a:moveTo>
                      <a:lnTo>
                        <a:pt x="48" y="25"/>
                      </a:lnTo>
                      <a:lnTo>
                        <a:pt x="29" y="23"/>
                      </a:lnTo>
                      <a:lnTo>
                        <a:pt x="31" y="27"/>
                      </a:lnTo>
                      <a:lnTo>
                        <a:pt x="31" y="23"/>
                      </a:lnTo>
                      <a:lnTo>
                        <a:pt x="17" y="17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9" y="10"/>
                      </a:lnTo>
                      <a:lnTo>
                        <a:pt x="8" y="14"/>
                      </a:lnTo>
                      <a:lnTo>
                        <a:pt x="11" y="1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Freeform 61"/>
                <p:cNvSpPr>
                  <a:spLocks noChangeAspect="1"/>
                </p:cNvSpPr>
                <p:nvPr/>
              </p:nvSpPr>
              <p:spPr bwMode="auto">
                <a:xfrm>
                  <a:off x="1615" y="2386"/>
                  <a:ext cx="46" cy="33"/>
                </a:xfrm>
                <a:custGeom>
                  <a:avLst/>
                  <a:gdLst>
                    <a:gd name="T0" fmla="*/ 46 w 46"/>
                    <a:gd name="T1" fmla="*/ 0 h 33"/>
                    <a:gd name="T2" fmla="*/ 39 w 46"/>
                    <a:gd name="T3" fmla="*/ 0 h 33"/>
                    <a:gd name="T4" fmla="*/ 35 w 46"/>
                    <a:gd name="T5" fmla="*/ 10 h 33"/>
                    <a:gd name="T6" fmla="*/ 39 w 46"/>
                    <a:gd name="T7" fmla="*/ 12 h 33"/>
                    <a:gd name="T8" fmla="*/ 37 w 46"/>
                    <a:gd name="T9" fmla="*/ 8 h 33"/>
                    <a:gd name="T10" fmla="*/ 27 w 46"/>
                    <a:gd name="T11" fmla="*/ 17 h 33"/>
                    <a:gd name="T12" fmla="*/ 31 w 46"/>
                    <a:gd name="T13" fmla="*/ 21 h 33"/>
                    <a:gd name="T14" fmla="*/ 29 w 46"/>
                    <a:gd name="T15" fmla="*/ 17 h 33"/>
                    <a:gd name="T16" fmla="*/ 16 w 46"/>
                    <a:gd name="T17" fmla="*/ 23 h 33"/>
                    <a:gd name="T18" fmla="*/ 0 w 46"/>
                    <a:gd name="T19" fmla="*/ 25 h 33"/>
                    <a:gd name="T20" fmla="*/ 0 w 46"/>
                    <a:gd name="T21" fmla="*/ 33 h 33"/>
                    <a:gd name="T22" fmla="*/ 17 w 46"/>
                    <a:gd name="T23" fmla="*/ 31 h 33"/>
                    <a:gd name="T24" fmla="*/ 31 w 46"/>
                    <a:gd name="T25" fmla="*/ 25 h 33"/>
                    <a:gd name="T26" fmla="*/ 33 w 46"/>
                    <a:gd name="T27" fmla="*/ 23 h 33"/>
                    <a:gd name="T28" fmla="*/ 42 w 46"/>
                    <a:gd name="T29" fmla="*/ 14 h 33"/>
                    <a:gd name="T30" fmla="*/ 42 w 46"/>
                    <a:gd name="T31" fmla="*/ 12 h 33"/>
                    <a:gd name="T32" fmla="*/ 46 w 46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33"/>
                    <a:gd name="T53" fmla="*/ 46 w 46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33">
                      <a:moveTo>
                        <a:pt x="46" y="0"/>
                      </a:moveTo>
                      <a:lnTo>
                        <a:pt x="39" y="0"/>
                      </a:lnTo>
                      <a:lnTo>
                        <a:pt x="35" y="10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27" y="17"/>
                      </a:lnTo>
                      <a:lnTo>
                        <a:pt x="31" y="21"/>
                      </a:lnTo>
                      <a:lnTo>
                        <a:pt x="29" y="17"/>
                      </a:lnTo>
                      <a:lnTo>
                        <a:pt x="16" y="23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17" y="31"/>
                      </a:lnTo>
                      <a:lnTo>
                        <a:pt x="31" y="25"/>
                      </a:lnTo>
                      <a:lnTo>
                        <a:pt x="33" y="23"/>
                      </a:lnTo>
                      <a:lnTo>
                        <a:pt x="42" y="14"/>
                      </a:lnTo>
                      <a:lnTo>
                        <a:pt x="42" y="1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1" name="Group 62"/>
              <p:cNvGrpSpPr>
                <a:grpSpLocks noChangeAspect="1"/>
              </p:cNvGrpSpPr>
              <p:nvPr/>
            </p:nvGrpSpPr>
            <p:grpSpPr bwMode="auto">
              <a:xfrm>
                <a:off x="1644" y="2386"/>
                <a:ext cx="84" cy="33"/>
                <a:chOff x="1644" y="2386"/>
                <a:chExt cx="84" cy="33"/>
              </a:xfrm>
            </p:grpSpPr>
            <p:sp>
              <p:nvSpPr>
                <p:cNvPr id="116" name="Freeform 63"/>
                <p:cNvSpPr>
                  <a:spLocks noChangeAspect="1"/>
                </p:cNvSpPr>
                <p:nvPr/>
              </p:nvSpPr>
              <p:spPr bwMode="auto">
                <a:xfrm>
                  <a:off x="1644" y="2386"/>
                  <a:ext cx="50" cy="33"/>
                </a:xfrm>
                <a:custGeom>
                  <a:avLst/>
                  <a:gdLst>
                    <a:gd name="T0" fmla="*/ 50 w 50"/>
                    <a:gd name="T1" fmla="*/ 33 h 33"/>
                    <a:gd name="T2" fmla="*/ 50 w 50"/>
                    <a:gd name="T3" fmla="*/ 25 h 33"/>
                    <a:gd name="T4" fmla="*/ 48 w 50"/>
                    <a:gd name="T5" fmla="*/ 25 h 33"/>
                    <a:gd name="T6" fmla="*/ 48 w 50"/>
                    <a:gd name="T7" fmla="*/ 25 h 33"/>
                    <a:gd name="T8" fmla="*/ 31 w 50"/>
                    <a:gd name="T9" fmla="*/ 23 h 33"/>
                    <a:gd name="T10" fmla="*/ 31 w 50"/>
                    <a:gd name="T11" fmla="*/ 27 h 33"/>
                    <a:gd name="T12" fmla="*/ 33 w 50"/>
                    <a:gd name="T13" fmla="*/ 23 h 33"/>
                    <a:gd name="T14" fmla="*/ 19 w 50"/>
                    <a:gd name="T15" fmla="*/ 17 h 33"/>
                    <a:gd name="T16" fmla="*/ 17 w 50"/>
                    <a:gd name="T17" fmla="*/ 21 h 33"/>
                    <a:gd name="T18" fmla="*/ 21 w 50"/>
                    <a:gd name="T19" fmla="*/ 19 h 33"/>
                    <a:gd name="T20" fmla="*/ 10 w 50"/>
                    <a:gd name="T21" fmla="*/ 10 h 33"/>
                    <a:gd name="T22" fmla="*/ 8 w 50"/>
                    <a:gd name="T23" fmla="*/ 4 h 33"/>
                    <a:gd name="T24" fmla="*/ 6 w 50"/>
                    <a:gd name="T25" fmla="*/ 8 h 33"/>
                    <a:gd name="T26" fmla="*/ 10 w 50"/>
                    <a:gd name="T27" fmla="*/ 6 h 33"/>
                    <a:gd name="T28" fmla="*/ 8 w 50"/>
                    <a:gd name="T29" fmla="*/ 2 h 33"/>
                    <a:gd name="T30" fmla="*/ 8 w 50"/>
                    <a:gd name="T31" fmla="*/ 0 h 33"/>
                    <a:gd name="T32" fmla="*/ 8 w 50"/>
                    <a:gd name="T33" fmla="*/ 0 h 33"/>
                    <a:gd name="T34" fmla="*/ 0 w 50"/>
                    <a:gd name="T35" fmla="*/ 0 h 33"/>
                    <a:gd name="T36" fmla="*/ 0 w 50"/>
                    <a:gd name="T37" fmla="*/ 2 h 33"/>
                    <a:gd name="T38" fmla="*/ 0 w 50"/>
                    <a:gd name="T39" fmla="*/ 2 h 33"/>
                    <a:gd name="T40" fmla="*/ 2 w 50"/>
                    <a:gd name="T41" fmla="*/ 8 h 33"/>
                    <a:gd name="T42" fmla="*/ 2 w 50"/>
                    <a:gd name="T43" fmla="*/ 10 h 33"/>
                    <a:gd name="T44" fmla="*/ 4 w 50"/>
                    <a:gd name="T45" fmla="*/ 16 h 33"/>
                    <a:gd name="T46" fmla="*/ 15 w 50"/>
                    <a:gd name="T47" fmla="*/ 25 h 33"/>
                    <a:gd name="T48" fmla="*/ 17 w 50"/>
                    <a:gd name="T49" fmla="*/ 25 h 33"/>
                    <a:gd name="T50" fmla="*/ 31 w 50"/>
                    <a:gd name="T51" fmla="*/ 31 h 33"/>
                    <a:gd name="T52" fmla="*/ 33 w 50"/>
                    <a:gd name="T53" fmla="*/ 31 h 33"/>
                    <a:gd name="T54" fmla="*/ 48 w 50"/>
                    <a:gd name="T55" fmla="*/ 33 h 33"/>
                    <a:gd name="T56" fmla="*/ 50 w 50"/>
                    <a:gd name="T57" fmla="*/ 33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"/>
                    <a:gd name="T88" fmla="*/ 0 h 33"/>
                    <a:gd name="T89" fmla="*/ 50 w 50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" h="33">
                      <a:moveTo>
                        <a:pt x="50" y="33"/>
                      </a:moveTo>
                      <a:lnTo>
                        <a:pt x="50" y="25"/>
                      </a:lnTo>
                      <a:lnTo>
                        <a:pt x="48" y="25"/>
                      </a:lnTo>
                      <a:lnTo>
                        <a:pt x="31" y="23"/>
                      </a:lnTo>
                      <a:lnTo>
                        <a:pt x="31" y="27"/>
                      </a:lnTo>
                      <a:lnTo>
                        <a:pt x="33" y="23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10" y="10"/>
                      </a:lnTo>
                      <a:lnTo>
                        <a:pt x="8" y="4"/>
                      </a:lnTo>
                      <a:lnTo>
                        <a:pt x="6" y="8"/>
                      </a:lnTo>
                      <a:lnTo>
                        <a:pt x="10" y="6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48" y="33"/>
                      </a:lnTo>
                      <a:lnTo>
                        <a:pt x="50" y="33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Freeform 64"/>
                <p:cNvSpPr>
                  <a:spLocks noChangeAspect="1"/>
                </p:cNvSpPr>
                <p:nvPr/>
              </p:nvSpPr>
              <p:spPr bwMode="auto">
                <a:xfrm>
                  <a:off x="1680" y="2386"/>
                  <a:ext cx="48" cy="33"/>
                </a:xfrm>
                <a:custGeom>
                  <a:avLst/>
                  <a:gdLst>
                    <a:gd name="T0" fmla="*/ 48 w 48"/>
                    <a:gd name="T1" fmla="*/ 0 h 33"/>
                    <a:gd name="T2" fmla="*/ 41 w 48"/>
                    <a:gd name="T3" fmla="*/ 0 h 33"/>
                    <a:gd name="T4" fmla="*/ 37 w 48"/>
                    <a:gd name="T5" fmla="*/ 10 h 33"/>
                    <a:gd name="T6" fmla="*/ 41 w 48"/>
                    <a:gd name="T7" fmla="*/ 12 h 33"/>
                    <a:gd name="T8" fmla="*/ 39 w 48"/>
                    <a:gd name="T9" fmla="*/ 8 h 33"/>
                    <a:gd name="T10" fmla="*/ 29 w 48"/>
                    <a:gd name="T11" fmla="*/ 17 h 33"/>
                    <a:gd name="T12" fmla="*/ 31 w 48"/>
                    <a:gd name="T13" fmla="*/ 21 h 33"/>
                    <a:gd name="T14" fmla="*/ 31 w 48"/>
                    <a:gd name="T15" fmla="*/ 17 h 33"/>
                    <a:gd name="T16" fmla="*/ 18 w 48"/>
                    <a:gd name="T17" fmla="*/ 23 h 33"/>
                    <a:gd name="T18" fmla="*/ 0 w 48"/>
                    <a:gd name="T19" fmla="*/ 25 h 33"/>
                    <a:gd name="T20" fmla="*/ 0 w 48"/>
                    <a:gd name="T21" fmla="*/ 33 h 33"/>
                    <a:gd name="T22" fmla="*/ 20 w 48"/>
                    <a:gd name="T23" fmla="*/ 31 h 33"/>
                    <a:gd name="T24" fmla="*/ 33 w 48"/>
                    <a:gd name="T25" fmla="*/ 25 h 33"/>
                    <a:gd name="T26" fmla="*/ 35 w 48"/>
                    <a:gd name="T27" fmla="*/ 23 h 33"/>
                    <a:gd name="T28" fmla="*/ 45 w 48"/>
                    <a:gd name="T29" fmla="*/ 14 h 33"/>
                    <a:gd name="T30" fmla="*/ 45 w 48"/>
                    <a:gd name="T31" fmla="*/ 12 h 33"/>
                    <a:gd name="T32" fmla="*/ 48 w 48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33"/>
                    <a:gd name="T53" fmla="*/ 48 w 48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33">
                      <a:moveTo>
                        <a:pt x="48" y="0"/>
                      </a:moveTo>
                      <a:lnTo>
                        <a:pt x="41" y="0"/>
                      </a:lnTo>
                      <a:lnTo>
                        <a:pt x="37" y="10"/>
                      </a:lnTo>
                      <a:lnTo>
                        <a:pt x="41" y="12"/>
                      </a:lnTo>
                      <a:lnTo>
                        <a:pt x="39" y="8"/>
                      </a:lnTo>
                      <a:lnTo>
                        <a:pt x="29" y="17"/>
                      </a:lnTo>
                      <a:lnTo>
                        <a:pt x="31" y="21"/>
                      </a:lnTo>
                      <a:lnTo>
                        <a:pt x="31" y="17"/>
                      </a:lnTo>
                      <a:lnTo>
                        <a:pt x="18" y="23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20" y="31"/>
                      </a:lnTo>
                      <a:lnTo>
                        <a:pt x="33" y="25"/>
                      </a:lnTo>
                      <a:lnTo>
                        <a:pt x="35" y="23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2" name="Group 65"/>
              <p:cNvGrpSpPr>
                <a:grpSpLocks noChangeAspect="1"/>
              </p:cNvGrpSpPr>
              <p:nvPr/>
            </p:nvGrpSpPr>
            <p:grpSpPr bwMode="auto">
              <a:xfrm>
                <a:off x="1713" y="2384"/>
                <a:ext cx="85" cy="35"/>
                <a:chOff x="1713" y="2384"/>
                <a:chExt cx="85" cy="35"/>
              </a:xfrm>
            </p:grpSpPr>
            <p:sp>
              <p:nvSpPr>
                <p:cNvPr id="114" name="Freeform 66"/>
                <p:cNvSpPr>
                  <a:spLocks noChangeAspect="1"/>
                </p:cNvSpPr>
                <p:nvPr/>
              </p:nvSpPr>
              <p:spPr bwMode="auto">
                <a:xfrm>
                  <a:off x="1713" y="2386"/>
                  <a:ext cx="48" cy="33"/>
                </a:xfrm>
                <a:custGeom>
                  <a:avLst/>
                  <a:gdLst>
                    <a:gd name="T0" fmla="*/ 48 w 48"/>
                    <a:gd name="T1" fmla="*/ 33 h 33"/>
                    <a:gd name="T2" fmla="*/ 48 w 48"/>
                    <a:gd name="T3" fmla="*/ 25 h 33"/>
                    <a:gd name="T4" fmla="*/ 46 w 48"/>
                    <a:gd name="T5" fmla="*/ 25 h 33"/>
                    <a:gd name="T6" fmla="*/ 46 w 48"/>
                    <a:gd name="T7" fmla="*/ 25 h 33"/>
                    <a:gd name="T8" fmla="*/ 29 w 48"/>
                    <a:gd name="T9" fmla="*/ 23 h 33"/>
                    <a:gd name="T10" fmla="*/ 31 w 48"/>
                    <a:gd name="T11" fmla="*/ 27 h 33"/>
                    <a:gd name="T12" fmla="*/ 31 w 48"/>
                    <a:gd name="T13" fmla="*/ 23 h 33"/>
                    <a:gd name="T14" fmla="*/ 17 w 48"/>
                    <a:gd name="T15" fmla="*/ 17 h 33"/>
                    <a:gd name="T16" fmla="*/ 17 w 48"/>
                    <a:gd name="T17" fmla="*/ 21 h 33"/>
                    <a:gd name="T18" fmla="*/ 19 w 48"/>
                    <a:gd name="T19" fmla="*/ 17 h 33"/>
                    <a:gd name="T20" fmla="*/ 10 w 48"/>
                    <a:gd name="T21" fmla="*/ 8 h 33"/>
                    <a:gd name="T22" fmla="*/ 8 w 48"/>
                    <a:gd name="T23" fmla="*/ 12 h 33"/>
                    <a:gd name="T24" fmla="*/ 12 w 48"/>
                    <a:gd name="T25" fmla="*/ 10 h 33"/>
                    <a:gd name="T26" fmla="*/ 8 w 48"/>
                    <a:gd name="T27" fmla="*/ 0 h 33"/>
                    <a:gd name="T28" fmla="*/ 0 w 48"/>
                    <a:gd name="T29" fmla="*/ 0 h 33"/>
                    <a:gd name="T30" fmla="*/ 4 w 48"/>
                    <a:gd name="T31" fmla="*/ 12 h 33"/>
                    <a:gd name="T32" fmla="*/ 4 w 48"/>
                    <a:gd name="T33" fmla="*/ 14 h 33"/>
                    <a:gd name="T34" fmla="*/ 14 w 48"/>
                    <a:gd name="T35" fmla="*/ 23 h 33"/>
                    <a:gd name="T36" fmla="*/ 15 w 48"/>
                    <a:gd name="T37" fmla="*/ 25 h 33"/>
                    <a:gd name="T38" fmla="*/ 29 w 48"/>
                    <a:gd name="T39" fmla="*/ 31 h 33"/>
                    <a:gd name="T40" fmla="*/ 31 w 48"/>
                    <a:gd name="T41" fmla="*/ 31 h 33"/>
                    <a:gd name="T42" fmla="*/ 46 w 48"/>
                    <a:gd name="T43" fmla="*/ 33 h 33"/>
                    <a:gd name="T44" fmla="*/ 48 w 48"/>
                    <a:gd name="T45" fmla="*/ 33 h 3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"/>
                    <a:gd name="T70" fmla="*/ 0 h 33"/>
                    <a:gd name="T71" fmla="*/ 48 w 48"/>
                    <a:gd name="T72" fmla="*/ 33 h 3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" h="33">
                      <a:moveTo>
                        <a:pt x="48" y="33"/>
                      </a:moveTo>
                      <a:lnTo>
                        <a:pt x="48" y="25"/>
                      </a:lnTo>
                      <a:lnTo>
                        <a:pt x="46" y="25"/>
                      </a:lnTo>
                      <a:lnTo>
                        <a:pt x="29" y="23"/>
                      </a:lnTo>
                      <a:lnTo>
                        <a:pt x="31" y="27"/>
                      </a:lnTo>
                      <a:lnTo>
                        <a:pt x="31" y="23"/>
                      </a:lnTo>
                      <a:lnTo>
                        <a:pt x="17" y="17"/>
                      </a:lnTo>
                      <a:lnTo>
                        <a:pt x="17" y="21"/>
                      </a:lnTo>
                      <a:lnTo>
                        <a:pt x="19" y="17"/>
                      </a:lnTo>
                      <a:lnTo>
                        <a:pt x="10" y="8"/>
                      </a:lnTo>
                      <a:lnTo>
                        <a:pt x="8" y="12"/>
                      </a:lnTo>
                      <a:lnTo>
                        <a:pt x="12" y="1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14" y="23"/>
                      </a:lnTo>
                      <a:lnTo>
                        <a:pt x="15" y="25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46" y="33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" name="Freeform 67"/>
                <p:cNvSpPr>
                  <a:spLocks noChangeAspect="1"/>
                </p:cNvSpPr>
                <p:nvPr/>
              </p:nvSpPr>
              <p:spPr bwMode="auto">
                <a:xfrm>
                  <a:off x="1750" y="2384"/>
                  <a:ext cx="48" cy="33"/>
                </a:xfrm>
                <a:custGeom>
                  <a:avLst/>
                  <a:gdLst>
                    <a:gd name="T0" fmla="*/ 48 w 48"/>
                    <a:gd name="T1" fmla="*/ 0 h 33"/>
                    <a:gd name="T2" fmla="*/ 40 w 48"/>
                    <a:gd name="T3" fmla="*/ 0 h 33"/>
                    <a:gd name="T4" fmla="*/ 36 w 48"/>
                    <a:gd name="T5" fmla="*/ 10 h 33"/>
                    <a:gd name="T6" fmla="*/ 40 w 48"/>
                    <a:gd name="T7" fmla="*/ 12 h 33"/>
                    <a:gd name="T8" fmla="*/ 38 w 48"/>
                    <a:gd name="T9" fmla="*/ 8 h 33"/>
                    <a:gd name="T10" fmla="*/ 28 w 48"/>
                    <a:gd name="T11" fmla="*/ 18 h 33"/>
                    <a:gd name="T12" fmla="*/ 30 w 48"/>
                    <a:gd name="T13" fmla="*/ 21 h 33"/>
                    <a:gd name="T14" fmla="*/ 30 w 48"/>
                    <a:gd name="T15" fmla="*/ 18 h 33"/>
                    <a:gd name="T16" fmla="*/ 17 w 48"/>
                    <a:gd name="T17" fmla="*/ 23 h 33"/>
                    <a:gd name="T18" fmla="*/ 0 w 48"/>
                    <a:gd name="T19" fmla="*/ 25 h 33"/>
                    <a:gd name="T20" fmla="*/ 0 w 48"/>
                    <a:gd name="T21" fmla="*/ 33 h 33"/>
                    <a:gd name="T22" fmla="*/ 19 w 48"/>
                    <a:gd name="T23" fmla="*/ 31 h 33"/>
                    <a:gd name="T24" fmla="*/ 32 w 48"/>
                    <a:gd name="T25" fmla="*/ 25 h 33"/>
                    <a:gd name="T26" fmla="*/ 34 w 48"/>
                    <a:gd name="T27" fmla="*/ 23 h 33"/>
                    <a:gd name="T28" fmla="*/ 44 w 48"/>
                    <a:gd name="T29" fmla="*/ 14 h 33"/>
                    <a:gd name="T30" fmla="*/ 44 w 48"/>
                    <a:gd name="T31" fmla="*/ 12 h 33"/>
                    <a:gd name="T32" fmla="*/ 48 w 48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33"/>
                    <a:gd name="T53" fmla="*/ 48 w 48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33">
                      <a:moveTo>
                        <a:pt x="48" y="0"/>
                      </a:moveTo>
                      <a:lnTo>
                        <a:pt x="40" y="0"/>
                      </a:lnTo>
                      <a:lnTo>
                        <a:pt x="36" y="10"/>
                      </a:lnTo>
                      <a:lnTo>
                        <a:pt x="40" y="12"/>
                      </a:lnTo>
                      <a:lnTo>
                        <a:pt x="38" y="8"/>
                      </a:lnTo>
                      <a:lnTo>
                        <a:pt x="28" y="18"/>
                      </a:lnTo>
                      <a:lnTo>
                        <a:pt x="30" y="21"/>
                      </a:lnTo>
                      <a:lnTo>
                        <a:pt x="30" y="18"/>
                      </a:lnTo>
                      <a:lnTo>
                        <a:pt x="17" y="23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19" y="31"/>
                      </a:lnTo>
                      <a:lnTo>
                        <a:pt x="32" y="25"/>
                      </a:lnTo>
                      <a:lnTo>
                        <a:pt x="34" y="23"/>
                      </a:lnTo>
                      <a:lnTo>
                        <a:pt x="44" y="14"/>
                      </a:lnTo>
                      <a:lnTo>
                        <a:pt x="44" y="1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3" name="Freeform 68"/>
              <p:cNvSpPr>
                <a:spLocks noChangeAspect="1"/>
              </p:cNvSpPr>
              <p:nvPr/>
            </p:nvSpPr>
            <p:spPr bwMode="auto">
              <a:xfrm>
                <a:off x="1782" y="2386"/>
                <a:ext cx="48" cy="33"/>
              </a:xfrm>
              <a:custGeom>
                <a:avLst/>
                <a:gdLst>
                  <a:gd name="T0" fmla="*/ 48 w 48"/>
                  <a:gd name="T1" fmla="*/ 33 h 33"/>
                  <a:gd name="T2" fmla="*/ 48 w 48"/>
                  <a:gd name="T3" fmla="*/ 25 h 33"/>
                  <a:gd name="T4" fmla="*/ 29 w 48"/>
                  <a:gd name="T5" fmla="*/ 23 h 33"/>
                  <a:gd name="T6" fmla="*/ 31 w 48"/>
                  <a:gd name="T7" fmla="*/ 27 h 33"/>
                  <a:gd name="T8" fmla="*/ 31 w 48"/>
                  <a:gd name="T9" fmla="*/ 23 h 33"/>
                  <a:gd name="T10" fmla="*/ 17 w 48"/>
                  <a:gd name="T11" fmla="*/ 17 h 33"/>
                  <a:gd name="T12" fmla="*/ 17 w 48"/>
                  <a:gd name="T13" fmla="*/ 21 h 33"/>
                  <a:gd name="T14" fmla="*/ 19 w 48"/>
                  <a:gd name="T15" fmla="*/ 17 h 33"/>
                  <a:gd name="T16" fmla="*/ 10 w 48"/>
                  <a:gd name="T17" fmla="*/ 8 h 33"/>
                  <a:gd name="T18" fmla="*/ 8 w 48"/>
                  <a:gd name="T19" fmla="*/ 12 h 33"/>
                  <a:gd name="T20" fmla="*/ 12 w 48"/>
                  <a:gd name="T21" fmla="*/ 10 h 33"/>
                  <a:gd name="T22" fmla="*/ 8 w 48"/>
                  <a:gd name="T23" fmla="*/ 0 h 33"/>
                  <a:gd name="T24" fmla="*/ 0 w 48"/>
                  <a:gd name="T25" fmla="*/ 0 h 33"/>
                  <a:gd name="T26" fmla="*/ 4 w 48"/>
                  <a:gd name="T27" fmla="*/ 12 h 33"/>
                  <a:gd name="T28" fmla="*/ 4 w 48"/>
                  <a:gd name="T29" fmla="*/ 14 h 33"/>
                  <a:gd name="T30" fmla="*/ 14 w 48"/>
                  <a:gd name="T31" fmla="*/ 23 h 33"/>
                  <a:gd name="T32" fmla="*/ 16 w 48"/>
                  <a:gd name="T33" fmla="*/ 25 h 33"/>
                  <a:gd name="T34" fmla="*/ 29 w 48"/>
                  <a:gd name="T35" fmla="*/ 31 h 33"/>
                  <a:gd name="T36" fmla="*/ 31 w 48"/>
                  <a:gd name="T37" fmla="*/ 31 h 33"/>
                  <a:gd name="T38" fmla="*/ 48 w 48"/>
                  <a:gd name="T39" fmla="*/ 33 h 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"/>
                  <a:gd name="T61" fmla="*/ 0 h 33"/>
                  <a:gd name="T62" fmla="*/ 48 w 48"/>
                  <a:gd name="T63" fmla="*/ 33 h 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" h="33">
                    <a:moveTo>
                      <a:pt x="48" y="33"/>
                    </a:moveTo>
                    <a:lnTo>
                      <a:pt x="48" y="25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12" y="1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14" y="23"/>
                    </a:lnTo>
                    <a:lnTo>
                      <a:pt x="16" y="25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69"/>
            <p:cNvGrpSpPr>
              <a:grpSpLocks noChangeAspect="1"/>
            </p:cNvGrpSpPr>
            <p:nvPr/>
          </p:nvGrpSpPr>
          <p:grpSpPr bwMode="auto">
            <a:xfrm>
              <a:off x="1072" y="1099"/>
              <a:ext cx="228" cy="32"/>
              <a:chOff x="1544" y="2340"/>
              <a:chExt cx="286" cy="37"/>
            </a:xfrm>
          </p:grpSpPr>
          <p:sp>
            <p:nvSpPr>
              <p:cNvPr id="98" name="Freeform 70"/>
              <p:cNvSpPr>
                <a:spLocks noChangeAspect="1"/>
              </p:cNvSpPr>
              <p:nvPr/>
            </p:nvSpPr>
            <p:spPr bwMode="auto">
              <a:xfrm>
                <a:off x="1544" y="2342"/>
                <a:ext cx="48" cy="35"/>
              </a:xfrm>
              <a:custGeom>
                <a:avLst/>
                <a:gdLst>
                  <a:gd name="T0" fmla="*/ 48 w 48"/>
                  <a:gd name="T1" fmla="*/ 0 h 35"/>
                  <a:gd name="T2" fmla="*/ 40 w 48"/>
                  <a:gd name="T3" fmla="*/ 0 h 35"/>
                  <a:gd name="T4" fmla="*/ 40 w 48"/>
                  <a:gd name="T5" fmla="*/ 0 h 35"/>
                  <a:gd name="T6" fmla="*/ 40 w 48"/>
                  <a:gd name="T7" fmla="*/ 2 h 35"/>
                  <a:gd name="T8" fmla="*/ 37 w 48"/>
                  <a:gd name="T9" fmla="*/ 12 h 35"/>
                  <a:gd name="T10" fmla="*/ 40 w 48"/>
                  <a:gd name="T11" fmla="*/ 14 h 35"/>
                  <a:gd name="T12" fmla="*/ 39 w 48"/>
                  <a:gd name="T13" fmla="*/ 10 h 35"/>
                  <a:gd name="T14" fmla="*/ 29 w 48"/>
                  <a:gd name="T15" fmla="*/ 19 h 35"/>
                  <a:gd name="T16" fmla="*/ 31 w 48"/>
                  <a:gd name="T17" fmla="*/ 23 h 35"/>
                  <a:gd name="T18" fmla="*/ 31 w 48"/>
                  <a:gd name="T19" fmla="*/ 19 h 35"/>
                  <a:gd name="T20" fmla="*/ 17 w 48"/>
                  <a:gd name="T21" fmla="*/ 25 h 35"/>
                  <a:gd name="T22" fmla="*/ 0 w 48"/>
                  <a:gd name="T23" fmla="*/ 27 h 35"/>
                  <a:gd name="T24" fmla="*/ 0 w 48"/>
                  <a:gd name="T25" fmla="*/ 35 h 35"/>
                  <a:gd name="T26" fmla="*/ 19 w 48"/>
                  <a:gd name="T27" fmla="*/ 33 h 35"/>
                  <a:gd name="T28" fmla="*/ 33 w 48"/>
                  <a:gd name="T29" fmla="*/ 27 h 35"/>
                  <a:gd name="T30" fmla="*/ 35 w 48"/>
                  <a:gd name="T31" fmla="*/ 25 h 35"/>
                  <a:gd name="T32" fmla="*/ 44 w 48"/>
                  <a:gd name="T33" fmla="*/ 15 h 35"/>
                  <a:gd name="T34" fmla="*/ 44 w 48"/>
                  <a:gd name="T35" fmla="*/ 14 h 35"/>
                  <a:gd name="T36" fmla="*/ 48 w 48"/>
                  <a:gd name="T37" fmla="*/ 2 h 35"/>
                  <a:gd name="T38" fmla="*/ 48 w 48"/>
                  <a:gd name="T39" fmla="*/ 2 h 35"/>
                  <a:gd name="T40" fmla="*/ 48 w 48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35"/>
                  <a:gd name="T65" fmla="*/ 48 w 48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35">
                    <a:moveTo>
                      <a:pt x="48" y="0"/>
                    </a:moveTo>
                    <a:lnTo>
                      <a:pt x="40" y="0"/>
                    </a:lnTo>
                    <a:lnTo>
                      <a:pt x="40" y="2"/>
                    </a:lnTo>
                    <a:lnTo>
                      <a:pt x="37" y="12"/>
                    </a:lnTo>
                    <a:lnTo>
                      <a:pt x="40" y="14"/>
                    </a:lnTo>
                    <a:lnTo>
                      <a:pt x="39" y="10"/>
                    </a:lnTo>
                    <a:lnTo>
                      <a:pt x="29" y="19"/>
                    </a:lnTo>
                    <a:lnTo>
                      <a:pt x="31" y="23"/>
                    </a:lnTo>
                    <a:lnTo>
                      <a:pt x="31" y="19"/>
                    </a:lnTo>
                    <a:lnTo>
                      <a:pt x="17" y="25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9" y="33"/>
                    </a:lnTo>
                    <a:lnTo>
                      <a:pt x="33" y="27"/>
                    </a:lnTo>
                    <a:lnTo>
                      <a:pt x="35" y="2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9" name="Group 71"/>
              <p:cNvGrpSpPr>
                <a:grpSpLocks noChangeAspect="1"/>
              </p:cNvGrpSpPr>
              <p:nvPr/>
            </p:nvGrpSpPr>
            <p:grpSpPr bwMode="auto">
              <a:xfrm>
                <a:off x="1575" y="2342"/>
                <a:ext cx="86" cy="35"/>
                <a:chOff x="1575" y="2342"/>
                <a:chExt cx="86" cy="35"/>
              </a:xfrm>
            </p:grpSpPr>
            <p:sp>
              <p:nvSpPr>
                <p:cNvPr id="107" name="Freeform 72"/>
                <p:cNvSpPr>
                  <a:spLocks noChangeAspect="1"/>
                </p:cNvSpPr>
                <p:nvPr/>
              </p:nvSpPr>
              <p:spPr bwMode="auto">
                <a:xfrm>
                  <a:off x="1575" y="2344"/>
                  <a:ext cx="48" cy="33"/>
                </a:xfrm>
                <a:custGeom>
                  <a:avLst/>
                  <a:gdLst>
                    <a:gd name="T0" fmla="*/ 48 w 48"/>
                    <a:gd name="T1" fmla="*/ 33 h 33"/>
                    <a:gd name="T2" fmla="*/ 48 w 48"/>
                    <a:gd name="T3" fmla="*/ 25 h 33"/>
                    <a:gd name="T4" fmla="*/ 29 w 48"/>
                    <a:gd name="T5" fmla="*/ 23 h 33"/>
                    <a:gd name="T6" fmla="*/ 31 w 48"/>
                    <a:gd name="T7" fmla="*/ 27 h 33"/>
                    <a:gd name="T8" fmla="*/ 31 w 48"/>
                    <a:gd name="T9" fmla="*/ 23 h 33"/>
                    <a:gd name="T10" fmla="*/ 17 w 48"/>
                    <a:gd name="T11" fmla="*/ 17 h 33"/>
                    <a:gd name="T12" fmla="*/ 17 w 48"/>
                    <a:gd name="T13" fmla="*/ 21 h 33"/>
                    <a:gd name="T14" fmla="*/ 19 w 48"/>
                    <a:gd name="T15" fmla="*/ 17 h 33"/>
                    <a:gd name="T16" fmla="*/ 9 w 48"/>
                    <a:gd name="T17" fmla="*/ 10 h 33"/>
                    <a:gd name="T18" fmla="*/ 8 w 48"/>
                    <a:gd name="T19" fmla="*/ 12 h 33"/>
                    <a:gd name="T20" fmla="*/ 11 w 48"/>
                    <a:gd name="T21" fmla="*/ 12 h 33"/>
                    <a:gd name="T22" fmla="*/ 8 w 48"/>
                    <a:gd name="T23" fmla="*/ 0 h 33"/>
                    <a:gd name="T24" fmla="*/ 0 w 48"/>
                    <a:gd name="T25" fmla="*/ 0 h 33"/>
                    <a:gd name="T26" fmla="*/ 4 w 48"/>
                    <a:gd name="T27" fmla="*/ 13 h 33"/>
                    <a:gd name="T28" fmla="*/ 4 w 48"/>
                    <a:gd name="T29" fmla="*/ 15 h 33"/>
                    <a:gd name="T30" fmla="*/ 13 w 48"/>
                    <a:gd name="T31" fmla="*/ 23 h 33"/>
                    <a:gd name="T32" fmla="*/ 15 w 48"/>
                    <a:gd name="T33" fmla="*/ 25 h 33"/>
                    <a:gd name="T34" fmla="*/ 29 w 48"/>
                    <a:gd name="T35" fmla="*/ 31 h 33"/>
                    <a:gd name="T36" fmla="*/ 31 w 48"/>
                    <a:gd name="T37" fmla="*/ 31 h 33"/>
                    <a:gd name="T38" fmla="*/ 48 w 48"/>
                    <a:gd name="T39" fmla="*/ 33 h 3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"/>
                    <a:gd name="T61" fmla="*/ 0 h 33"/>
                    <a:gd name="T62" fmla="*/ 48 w 48"/>
                    <a:gd name="T63" fmla="*/ 33 h 3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" h="33">
                      <a:moveTo>
                        <a:pt x="48" y="33"/>
                      </a:moveTo>
                      <a:lnTo>
                        <a:pt x="48" y="25"/>
                      </a:lnTo>
                      <a:lnTo>
                        <a:pt x="29" y="23"/>
                      </a:lnTo>
                      <a:lnTo>
                        <a:pt x="31" y="27"/>
                      </a:lnTo>
                      <a:lnTo>
                        <a:pt x="31" y="23"/>
                      </a:lnTo>
                      <a:lnTo>
                        <a:pt x="17" y="17"/>
                      </a:lnTo>
                      <a:lnTo>
                        <a:pt x="17" y="21"/>
                      </a:lnTo>
                      <a:lnTo>
                        <a:pt x="19" y="17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11" y="1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13" y="23"/>
                      </a:lnTo>
                      <a:lnTo>
                        <a:pt x="15" y="25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Freeform 73"/>
                <p:cNvSpPr>
                  <a:spLocks noChangeAspect="1"/>
                </p:cNvSpPr>
                <p:nvPr/>
              </p:nvSpPr>
              <p:spPr bwMode="auto">
                <a:xfrm>
                  <a:off x="1615" y="2342"/>
                  <a:ext cx="46" cy="35"/>
                </a:xfrm>
                <a:custGeom>
                  <a:avLst/>
                  <a:gdLst>
                    <a:gd name="T0" fmla="*/ 46 w 46"/>
                    <a:gd name="T1" fmla="*/ 0 h 35"/>
                    <a:gd name="T2" fmla="*/ 39 w 46"/>
                    <a:gd name="T3" fmla="*/ 0 h 35"/>
                    <a:gd name="T4" fmla="*/ 39 w 46"/>
                    <a:gd name="T5" fmla="*/ 0 h 35"/>
                    <a:gd name="T6" fmla="*/ 39 w 46"/>
                    <a:gd name="T7" fmla="*/ 2 h 35"/>
                    <a:gd name="T8" fmla="*/ 35 w 46"/>
                    <a:gd name="T9" fmla="*/ 12 h 35"/>
                    <a:gd name="T10" fmla="*/ 39 w 46"/>
                    <a:gd name="T11" fmla="*/ 14 h 35"/>
                    <a:gd name="T12" fmla="*/ 37 w 46"/>
                    <a:gd name="T13" fmla="*/ 10 h 35"/>
                    <a:gd name="T14" fmla="*/ 27 w 46"/>
                    <a:gd name="T15" fmla="*/ 19 h 35"/>
                    <a:gd name="T16" fmla="*/ 31 w 46"/>
                    <a:gd name="T17" fmla="*/ 23 h 35"/>
                    <a:gd name="T18" fmla="*/ 29 w 46"/>
                    <a:gd name="T19" fmla="*/ 19 h 35"/>
                    <a:gd name="T20" fmla="*/ 16 w 46"/>
                    <a:gd name="T21" fmla="*/ 25 h 35"/>
                    <a:gd name="T22" fmla="*/ 0 w 46"/>
                    <a:gd name="T23" fmla="*/ 27 h 35"/>
                    <a:gd name="T24" fmla="*/ 0 w 46"/>
                    <a:gd name="T25" fmla="*/ 35 h 35"/>
                    <a:gd name="T26" fmla="*/ 17 w 46"/>
                    <a:gd name="T27" fmla="*/ 33 h 35"/>
                    <a:gd name="T28" fmla="*/ 31 w 46"/>
                    <a:gd name="T29" fmla="*/ 27 h 35"/>
                    <a:gd name="T30" fmla="*/ 33 w 46"/>
                    <a:gd name="T31" fmla="*/ 25 h 35"/>
                    <a:gd name="T32" fmla="*/ 42 w 46"/>
                    <a:gd name="T33" fmla="*/ 15 h 35"/>
                    <a:gd name="T34" fmla="*/ 42 w 46"/>
                    <a:gd name="T35" fmla="*/ 14 h 35"/>
                    <a:gd name="T36" fmla="*/ 46 w 46"/>
                    <a:gd name="T37" fmla="*/ 2 h 35"/>
                    <a:gd name="T38" fmla="*/ 46 w 46"/>
                    <a:gd name="T39" fmla="*/ 2 h 35"/>
                    <a:gd name="T40" fmla="*/ 46 w 46"/>
                    <a:gd name="T41" fmla="*/ 0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"/>
                    <a:gd name="T64" fmla="*/ 0 h 35"/>
                    <a:gd name="T65" fmla="*/ 46 w 46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" h="35">
                      <a:moveTo>
                        <a:pt x="46" y="0"/>
                      </a:move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5" y="12"/>
                      </a:lnTo>
                      <a:lnTo>
                        <a:pt x="39" y="14"/>
                      </a:lnTo>
                      <a:lnTo>
                        <a:pt x="37" y="10"/>
                      </a:lnTo>
                      <a:lnTo>
                        <a:pt x="27" y="19"/>
                      </a:lnTo>
                      <a:lnTo>
                        <a:pt x="31" y="23"/>
                      </a:lnTo>
                      <a:lnTo>
                        <a:pt x="29" y="19"/>
                      </a:lnTo>
                      <a:lnTo>
                        <a:pt x="16" y="25"/>
                      </a:lnTo>
                      <a:lnTo>
                        <a:pt x="0" y="27"/>
                      </a:lnTo>
                      <a:lnTo>
                        <a:pt x="0" y="35"/>
                      </a:lnTo>
                      <a:lnTo>
                        <a:pt x="17" y="33"/>
                      </a:lnTo>
                      <a:lnTo>
                        <a:pt x="31" y="27"/>
                      </a:lnTo>
                      <a:lnTo>
                        <a:pt x="33" y="25"/>
                      </a:lnTo>
                      <a:lnTo>
                        <a:pt x="42" y="15"/>
                      </a:lnTo>
                      <a:lnTo>
                        <a:pt x="42" y="14"/>
                      </a:lnTo>
                      <a:lnTo>
                        <a:pt x="46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0" name="Group 74"/>
              <p:cNvGrpSpPr>
                <a:grpSpLocks noChangeAspect="1"/>
              </p:cNvGrpSpPr>
              <p:nvPr/>
            </p:nvGrpSpPr>
            <p:grpSpPr bwMode="auto">
              <a:xfrm>
                <a:off x="1644" y="2342"/>
                <a:ext cx="84" cy="35"/>
                <a:chOff x="1644" y="2342"/>
                <a:chExt cx="84" cy="35"/>
              </a:xfrm>
            </p:grpSpPr>
            <p:sp>
              <p:nvSpPr>
                <p:cNvPr id="105" name="Freeform 75"/>
                <p:cNvSpPr>
                  <a:spLocks noChangeAspect="1"/>
                </p:cNvSpPr>
                <p:nvPr/>
              </p:nvSpPr>
              <p:spPr bwMode="auto">
                <a:xfrm>
                  <a:off x="1644" y="2344"/>
                  <a:ext cx="50" cy="33"/>
                </a:xfrm>
                <a:custGeom>
                  <a:avLst/>
                  <a:gdLst>
                    <a:gd name="T0" fmla="*/ 50 w 50"/>
                    <a:gd name="T1" fmla="*/ 33 h 33"/>
                    <a:gd name="T2" fmla="*/ 50 w 50"/>
                    <a:gd name="T3" fmla="*/ 25 h 33"/>
                    <a:gd name="T4" fmla="*/ 48 w 50"/>
                    <a:gd name="T5" fmla="*/ 25 h 33"/>
                    <a:gd name="T6" fmla="*/ 48 w 50"/>
                    <a:gd name="T7" fmla="*/ 25 h 33"/>
                    <a:gd name="T8" fmla="*/ 31 w 50"/>
                    <a:gd name="T9" fmla="*/ 23 h 33"/>
                    <a:gd name="T10" fmla="*/ 31 w 50"/>
                    <a:gd name="T11" fmla="*/ 27 h 33"/>
                    <a:gd name="T12" fmla="*/ 33 w 50"/>
                    <a:gd name="T13" fmla="*/ 23 h 33"/>
                    <a:gd name="T14" fmla="*/ 19 w 50"/>
                    <a:gd name="T15" fmla="*/ 17 h 33"/>
                    <a:gd name="T16" fmla="*/ 17 w 50"/>
                    <a:gd name="T17" fmla="*/ 21 h 33"/>
                    <a:gd name="T18" fmla="*/ 21 w 50"/>
                    <a:gd name="T19" fmla="*/ 17 h 33"/>
                    <a:gd name="T20" fmla="*/ 10 w 50"/>
                    <a:gd name="T21" fmla="*/ 10 h 33"/>
                    <a:gd name="T22" fmla="*/ 8 w 50"/>
                    <a:gd name="T23" fmla="*/ 4 h 33"/>
                    <a:gd name="T24" fmla="*/ 6 w 50"/>
                    <a:gd name="T25" fmla="*/ 6 h 33"/>
                    <a:gd name="T26" fmla="*/ 10 w 50"/>
                    <a:gd name="T27" fmla="*/ 6 h 33"/>
                    <a:gd name="T28" fmla="*/ 8 w 50"/>
                    <a:gd name="T29" fmla="*/ 0 h 33"/>
                    <a:gd name="T30" fmla="*/ 0 w 50"/>
                    <a:gd name="T31" fmla="*/ 0 h 33"/>
                    <a:gd name="T32" fmla="*/ 2 w 50"/>
                    <a:gd name="T33" fmla="*/ 8 h 33"/>
                    <a:gd name="T34" fmla="*/ 2 w 50"/>
                    <a:gd name="T35" fmla="*/ 10 h 33"/>
                    <a:gd name="T36" fmla="*/ 4 w 50"/>
                    <a:gd name="T37" fmla="*/ 15 h 33"/>
                    <a:gd name="T38" fmla="*/ 15 w 50"/>
                    <a:gd name="T39" fmla="*/ 23 h 33"/>
                    <a:gd name="T40" fmla="*/ 17 w 50"/>
                    <a:gd name="T41" fmla="*/ 25 h 33"/>
                    <a:gd name="T42" fmla="*/ 31 w 50"/>
                    <a:gd name="T43" fmla="*/ 31 h 33"/>
                    <a:gd name="T44" fmla="*/ 33 w 50"/>
                    <a:gd name="T45" fmla="*/ 31 h 33"/>
                    <a:gd name="T46" fmla="*/ 48 w 50"/>
                    <a:gd name="T47" fmla="*/ 33 h 33"/>
                    <a:gd name="T48" fmla="*/ 50 w 50"/>
                    <a:gd name="T49" fmla="*/ 33 h 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0"/>
                    <a:gd name="T76" fmla="*/ 0 h 33"/>
                    <a:gd name="T77" fmla="*/ 50 w 50"/>
                    <a:gd name="T78" fmla="*/ 33 h 3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0" h="33">
                      <a:moveTo>
                        <a:pt x="50" y="33"/>
                      </a:moveTo>
                      <a:lnTo>
                        <a:pt x="50" y="25"/>
                      </a:lnTo>
                      <a:lnTo>
                        <a:pt x="48" y="25"/>
                      </a:lnTo>
                      <a:lnTo>
                        <a:pt x="31" y="23"/>
                      </a:lnTo>
                      <a:lnTo>
                        <a:pt x="31" y="27"/>
                      </a:lnTo>
                      <a:lnTo>
                        <a:pt x="33" y="23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21" y="17"/>
                      </a:lnTo>
                      <a:lnTo>
                        <a:pt x="10" y="10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10" y="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5"/>
                      </a:lnTo>
                      <a:lnTo>
                        <a:pt x="15" y="23"/>
                      </a:lnTo>
                      <a:lnTo>
                        <a:pt x="17" y="25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48" y="33"/>
                      </a:lnTo>
                      <a:lnTo>
                        <a:pt x="50" y="33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Freeform 76"/>
                <p:cNvSpPr>
                  <a:spLocks noChangeAspect="1"/>
                </p:cNvSpPr>
                <p:nvPr/>
              </p:nvSpPr>
              <p:spPr bwMode="auto">
                <a:xfrm>
                  <a:off x="1680" y="2342"/>
                  <a:ext cx="48" cy="35"/>
                </a:xfrm>
                <a:custGeom>
                  <a:avLst/>
                  <a:gdLst>
                    <a:gd name="T0" fmla="*/ 48 w 48"/>
                    <a:gd name="T1" fmla="*/ 0 h 35"/>
                    <a:gd name="T2" fmla="*/ 41 w 48"/>
                    <a:gd name="T3" fmla="*/ 0 h 35"/>
                    <a:gd name="T4" fmla="*/ 41 w 48"/>
                    <a:gd name="T5" fmla="*/ 0 h 35"/>
                    <a:gd name="T6" fmla="*/ 41 w 48"/>
                    <a:gd name="T7" fmla="*/ 2 h 35"/>
                    <a:gd name="T8" fmla="*/ 37 w 48"/>
                    <a:gd name="T9" fmla="*/ 12 h 35"/>
                    <a:gd name="T10" fmla="*/ 41 w 48"/>
                    <a:gd name="T11" fmla="*/ 14 h 35"/>
                    <a:gd name="T12" fmla="*/ 39 w 48"/>
                    <a:gd name="T13" fmla="*/ 10 h 35"/>
                    <a:gd name="T14" fmla="*/ 29 w 48"/>
                    <a:gd name="T15" fmla="*/ 19 h 35"/>
                    <a:gd name="T16" fmla="*/ 31 w 48"/>
                    <a:gd name="T17" fmla="*/ 23 h 35"/>
                    <a:gd name="T18" fmla="*/ 31 w 48"/>
                    <a:gd name="T19" fmla="*/ 19 h 35"/>
                    <a:gd name="T20" fmla="*/ 18 w 48"/>
                    <a:gd name="T21" fmla="*/ 25 h 35"/>
                    <a:gd name="T22" fmla="*/ 0 w 48"/>
                    <a:gd name="T23" fmla="*/ 27 h 35"/>
                    <a:gd name="T24" fmla="*/ 0 w 48"/>
                    <a:gd name="T25" fmla="*/ 35 h 35"/>
                    <a:gd name="T26" fmla="*/ 20 w 48"/>
                    <a:gd name="T27" fmla="*/ 33 h 35"/>
                    <a:gd name="T28" fmla="*/ 33 w 48"/>
                    <a:gd name="T29" fmla="*/ 27 h 35"/>
                    <a:gd name="T30" fmla="*/ 35 w 48"/>
                    <a:gd name="T31" fmla="*/ 25 h 35"/>
                    <a:gd name="T32" fmla="*/ 45 w 48"/>
                    <a:gd name="T33" fmla="*/ 15 h 35"/>
                    <a:gd name="T34" fmla="*/ 45 w 48"/>
                    <a:gd name="T35" fmla="*/ 14 h 35"/>
                    <a:gd name="T36" fmla="*/ 48 w 48"/>
                    <a:gd name="T37" fmla="*/ 2 h 35"/>
                    <a:gd name="T38" fmla="*/ 48 w 48"/>
                    <a:gd name="T39" fmla="*/ 2 h 35"/>
                    <a:gd name="T40" fmla="*/ 48 w 48"/>
                    <a:gd name="T41" fmla="*/ 0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5"/>
                    <a:gd name="T65" fmla="*/ 48 w 48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5">
                      <a:moveTo>
                        <a:pt x="48" y="0"/>
                      </a:move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37" y="12"/>
                      </a:lnTo>
                      <a:lnTo>
                        <a:pt x="41" y="14"/>
                      </a:lnTo>
                      <a:lnTo>
                        <a:pt x="39" y="10"/>
                      </a:lnTo>
                      <a:lnTo>
                        <a:pt x="29" y="19"/>
                      </a:lnTo>
                      <a:lnTo>
                        <a:pt x="31" y="23"/>
                      </a:lnTo>
                      <a:lnTo>
                        <a:pt x="31" y="19"/>
                      </a:lnTo>
                      <a:lnTo>
                        <a:pt x="18" y="25"/>
                      </a:lnTo>
                      <a:lnTo>
                        <a:pt x="0" y="27"/>
                      </a:lnTo>
                      <a:lnTo>
                        <a:pt x="0" y="35"/>
                      </a:lnTo>
                      <a:lnTo>
                        <a:pt x="20" y="33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1" name="Group 77"/>
              <p:cNvGrpSpPr>
                <a:grpSpLocks noChangeAspect="1"/>
              </p:cNvGrpSpPr>
              <p:nvPr/>
            </p:nvGrpSpPr>
            <p:grpSpPr bwMode="auto">
              <a:xfrm>
                <a:off x="1713" y="2340"/>
                <a:ext cx="85" cy="37"/>
                <a:chOff x="1713" y="2340"/>
                <a:chExt cx="85" cy="37"/>
              </a:xfrm>
            </p:grpSpPr>
            <p:sp>
              <p:nvSpPr>
                <p:cNvPr id="103" name="Freeform 78"/>
                <p:cNvSpPr>
                  <a:spLocks noChangeAspect="1"/>
                </p:cNvSpPr>
                <p:nvPr/>
              </p:nvSpPr>
              <p:spPr bwMode="auto">
                <a:xfrm>
                  <a:off x="1713" y="2342"/>
                  <a:ext cx="48" cy="35"/>
                </a:xfrm>
                <a:custGeom>
                  <a:avLst/>
                  <a:gdLst>
                    <a:gd name="T0" fmla="*/ 48 w 48"/>
                    <a:gd name="T1" fmla="*/ 35 h 35"/>
                    <a:gd name="T2" fmla="*/ 48 w 48"/>
                    <a:gd name="T3" fmla="*/ 27 h 35"/>
                    <a:gd name="T4" fmla="*/ 46 w 48"/>
                    <a:gd name="T5" fmla="*/ 27 h 35"/>
                    <a:gd name="T6" fmla="*/ 46 w 48"/>
                    <a:gd name="T7" fmla="*/ 27 h 35"/>
                    <a:gd name="T8" fmla="*/ 29 w 48"/>
                    <a:gd name="T9" fmla="*/ 25 h 35"/>
                    <a:gd name="T10" fmla="*/ 31 w 48"/>
                    <a:gd name="T11" fmla="*/ 29 h 35"/>
                    <a:gd name="T12" fmla="*/ 31 w 48"/>
                    <a:gd name="T13" fmla="*/ 25 h 35"/>
                    <a:gd name="T14" fmla="*/ 17 w 48"/>
                    <a:gd name="T15" fmla="*/ 19 h 35"/>
                    <a:gd name="T16" fmla="*/ 17 w 48"/>
                    <a:gd name="T17" fmla="*/ 23 h 35"/>
                    <a:gd name="T18" fmla="*/ 19 w 48"/>
                    <a:gd name="T19" fmla="*/ 19 h 35"/>
                    <a:gd name="T20" fmla="*/ 10 w 48"/>
                    <a:gd name="T21" fmla="*/ 10 h 35"/>
                    <a:gd name="T22" fmla="*/ 8 w 48"/>
                    <a:gd name="T23" fmla="*/ 14 h 35"/>
                    <a:gd name="T24" fmla="*/ 12 w 48"/>
                    <a:gd name="T25" fmla="*/ 12 h 35"/>
                    <a:gd name="T26" fmla="*/ 8 w 48"/>
                    <a:gd name="T27" fmla="*/ 2 h 35"/>
                    <a:gd name="T28" fmla="*/ 8 w 48"/>
                    <a:gd name="T29" fmla="*/ 0 h 35"/>
                    <a:gd name="T30" fmla="*/ 8 w 48"/>
                    <a:gd name="T31" fmla="*/ 0 h 35"/>
                    <a:gd name="T32" fmla="*/ 0 w 48"/>
                    <a:gd name="T33" fmla="*/ 0 h 35"/>
                    <a:gd name="T34" fmla="*/ 0 w 48"/>
                    <a:gd name="T35" fmla="*/ 2 h 35"/>
                    <a:gd name="T36" fmla="*/ 0 w 48"/>
                    <a:gd name="T37" fmla="*/ 2 h 35"/>
                    <a:gd name="T38" fmla="*/ 4 w 48"/>
                    <a:gd name="T39" fmla="*/ 14 h 35"/>
                    <a:gd name="T40" fmla="*/ 4 w 48"/>
                    <a:gd name="T41" fmla="*/ 15 h 35"/>
                    <a:gd name="T42" fmla="*/ 14 w 48"/>
                    <a:gd name="T43" fmla="*/ 25 h 35"/>
                    <a:gd name="T44" fmla="*/ 15 w 48"/>
                    <a:gd name="T45" fmla="*/ 27 h 35"/>
                    <a:gd name="T46" fmla="*/ 29 w 48"/>
                    <a:gd name="T47" fmla="*/ 33 h 35"/>
                    <a:gd name="T48" fmla="*/ 31 w 48"/>
                    <a:gd name="T49" fmla="*/ 33 h 35"/>
                    <a:gd name="T50" fmla="*/ 46 w 48"/>
                    <a:gd name="T51" fmla="*/ 35 h 35"/>
                    <a:gd name="T52" fmla="*/ 48 w 48"/>
                    <a:gd name="T53" fmla="*/ 35 h 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35"/>
                    <a:gd name="T83" fmla="*/ 48 w 48"/>
                    <a:gd name="T84" fmla="*/ 35 h 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35">
                      <a:moveTo>
                        <a:pt x="48" y="35"/>
                      </a:moveTo>
                      <a:lnTo>
                        <a:pt x="48" y="27"/>
                      </a:lnTo>
                      <a:lnTo>
                        <a:pt x="46" y="27"/>
                      </a:lnTo>
                      <a:lnTo>
                        <a:pt x="29" y="25"/>
                      </a:lnTo>
                      <a:lnTo>
                        <a:pt x="31" y="29"/>
                      </a:lnTo>
                      <a:lnTo>
                        <a:pt x="31" y="25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19" y="19"/>
                      </a:lnTo>
                      <a:lnTo>
                        <a:pt x="10" y="10"/>
                      </a:lnTo>
                      <a:lnTo>
                        <a:pt x="8" y="14"/>
                      </a:lnTo>
                      <a:lnTo>
                        <a:pt x="12" y="1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4"/>
                      </a:lnTo>
                      <a:lnTo>
                        <a:pt x="4" y="15"/>
                      </a:lnTo>
                      <a:lnTo>
                        <a:pt x="14" y="25"/>
                      </a:lnTo>
                      <a:lnTo>
                        <a:pt x="15" y="27"/>
                      </a:lnTo>
                      <a:lnTo>
                        <a:pt x="29" y="33"/>
                      </a:lnTo>
                      <a:lnTo>
                        <a:pt x="31" y="33"/>
                      </a:lnTo>
                      <a:lnTo>
                        <a:pt x="46" y="35"/>
                      </a:lnTo>
                      <a:lnTo>
                        <a:pt x="48" y="35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Freeform 79"/>
                <p:cNvSpPr>
                  <a:spLocks noChangeAspect="1"/>
                </p:cNvSpPr>
                <p:nvPr/>
              </p:nvSpPr>
              <p:spPr bwMode="auto">
                <a:xfrm>
                  <a:off x="1750" y="2340"/>
                  <a:ext cx="48" cy="35"/>
                </a:xfrm>
                <a:custGeom>
                  <a:avLst/>
                  <a:gdLst>
                    <a:gd name="T0" fmla="*/ 48 w 48"/>
                    <a:gd name="T1" fmla="*/ 0 h 35"/>
                    <a:gd name="T2" fmla="*/ 40 w 48"/>
                    <a:gd name="T3" fmla="*/ 0 h 35"/>
                    <a:gd name="T4" fmla="*/ 40 w 48"/>
                    <a:gd name="T5" fmla="*/ 0 h 35"/>
                    <a:gd name="T6" fmla="*/ 40 w 48"/>
                    <a:gd name="T7" fmla="*/ 2 h 35"/>
                    <a:gd name="T8" fmla="*/ 36 w 48"/>
                    <a:gd name="T9" fmla="*/ 12 h 35"/>
                    <a:gd name="T10" fmla="*/ 40 w 48"/>
                    <a:gd name="T11" fmla="*/ 14 h 35"/>
                    <a:gd name="T12" fmla="*/ 38 w 48"/>
                    <a:gd name="T13" fmla="*/ 10 h 35"/>
                    <a:gd name="T14" fmla="*/ 28 w 48"/>
                    <a:gd name="T15" fmla="*/ 19 h 35"/>
                    <a:gd name="T16" fmla="*/ 30 w 48"/>
                    <a:gd name="T17" fmla="*/ 23 h 35"/>
                    <a:gd name="T18" fmla="*/ 30 w 48"/>
                    <a:gd name="T19" fmla="*/ 19 h 35"/>
                    <a:gd name="T20" fmla="*/ 17 w 48"/>
                    <a:gd name="T21" fmla="*/ 25 h 35"/>
                    <a:gd name="T22" fmla="*/ 0 w 48"/>
                    <a:gd name="T23" fmla="*/ 27 h 35"/>
                    <a:gd name="T24" fmla="*/ 0 w 48"/>
                    <a:gd name="T25" fmla="*/ 35 h 35"/>
                    <a:gd name="T26" fmla="*/ 19 w 48"/>
                    <a:gd name="T27" fmla="*/ 33 h 35"/>
                    <a:gd name="T28" fmla="*/ 32 w 48"/>
                    <a:gd name="T29" fmla="*/ 27 h 35"/>
                    <a:gd name="T30" fmla="*/ 34 w 48"/>
                    <a:gd name="T31" fmla="*/ 25 h 35"/>
                    <a:gd name="T32" fmla="*/ 44 w 48"/>
                    <a:gd name="T33" fmla="*/ 16 h 35"/>
                    <a:gd name="T34" fmla="*/ 44 w 48"/>
                    <a:gd name="T35" fmla="*/ 14 h 35"/>
                    <a:gd name="T36" fmla="*/ 48 w 48"/>
                    <a:gd name="T37" fmla="*/ 2 h 35"/>
                    <a:gd name="T38" fmla="*/ 48 w 48"/>
                    <a:gd name="T39" fmla="*/ 2 h 35"/>
                    <a:gd name="T40" fmla="*/ 48 w 48"/>
                    <a:gd name="T41" fmla="*/ 0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5"/>
                    <a:gd name="T65" fmla="*/ 48 w 48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5">
                      <a:moveTo>
                        <a:pt x="48" y="0"/>
                      </a:move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36" y="12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28" y="19"/>
                      </a:lnTo>
                      <a:lnTo>
                        <a:pt x="30" y="23"/>
                      </a:lnTo>
                      <a:lnTo>
                        <a:pt x="30" y="19"/>
                      </a:lnTo>
                      <a:lnTo>
                        <a:pt x="17" y="25"/>
                      </a:lnTo>
                      <a:lnTo>
                        <a:pt x="0" y="27"/>
                      </a:lnTo>
                      <a:lnTo>
                        <a:pt x="0" y="35"/>
                      </a:lnTo>
                      <a:lnTo>
                        <a:pt x="19" y="33"/>
                      </a:lnTo>
                      <a:lnTo>
                        <a:pt x="32" y="27"/>
                      </a:lnTo>
                      <a:lnTo>
                        <a:pt x="34" y="25"/>
                      </a:lnTo>
                      <a:lnTo>
                        <a:pt x="44" y="16"/>
                      </a:lnTo>
                      <a:lnTo>
                        <a:pt x="44" y="14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2" name="Freeform 80"/>
              <p:cNvSpPr>
                <a:spLocks noChangeAspect="1"/>
              </p:cNvSpPr>
              <p:nvPr/>
            </p:nvSpPr>
            <p:spPr bwMode="auto">
              <a:xfrm>
                <a:off x="1782" y="2342"/>
                <a:ext cx="48" cy="35"/>
              </a:xfrm>
              <a:custGeom>
                <a:avLst/>
                <a:gdLst>
                  <a:gd name="T0" fmla="*/ 48 w 48"/>
                  <a:gd name="T1" fmla="*/ 35 h 35"/>
                  <a:gd name="T2" fmla="*/ 48 w 48"/>
                  <a:gd name="T3" fmla="*/ 27 h 35"/>
                  <a:gd name="T4" fmla="*/ 29 w 48"/>
                  <a:gd name="T5" fmla="*/ 25 h 35"/>
                  <a:gd name="T6" fmla="*/ 31 w 48"/>
                  <a:gd name="T7" fmla="*/ 29 h 35"/>
                  <a:gd name="T8" fmla="*/ 31 w 48"/>
                  <a:gd name="T9" fmla="*/ 25 h 35"/>
                  <a:gd name="T10" fmla="*/ 17 w 48"/>
                  <a:gd name="T11" fmla="*/ 19 h 35"/>
                  <a:gd name="T12" fmla="*/ 17 w 48"/>
                  <a:gd name="T13" fmla="*/ 23 h 35"/>
                  <a:gd name="T14" fmla="*/ 19 w 48"/>
                  <a:gd name="T15" fmla="*/ 19 h 35"/>
                  <a:gd name="T16" fmla="*/ 10 w 48"/>
                  <a:gd name="T17" fmla="*/ 10 h 35"/>
                  <a:gd name="T18" fmla="*/ 8 w 48"/>
                  <a:gd name="T19" fmla="*/ 14 h 35"/>
                  <a:gd name="T20" fmla="*/ 12 w 48"/>
                  <a:gd name="T21" fmla="*/ 12 h 35"/>
                  <a:gd name="T22" fmla="*/ 8 w 48"/>
                  <a:gd name="T23" fmla="*/ 2 h 35"/>
                  <a:gd name="T24" fmla="*/ 8 w 48"/>
                  <a:gd name="T25" fmla="*/ 0 h 35"/>
                  <a:gd name="T26" fmla="*/ 8 w 48"/>
                  <a:gd name="T27" fmla="*/ 0 h 35"/>
                  <a:gd name="T28" fmla="*/ 0 w 48"/>
                  <a:gd name="T29" fmla="*/ 0 h 35"/>
                  <a:gd name="T30" fmla="*/ 0 w 48"/>
                  <a:gd name="T31" fmla="*/ 2 h 35"/>
                  <a:gd name="T32" fmla="*/ 0 w 48"/>
                  <a:gd name="T33" fmla="*/ 2 h 35"/>
                  <a:gd name="T34" fmla="*/ 4 w 48"/>
                  <a:gd name="T35" fmla="*/ 14 h 35"/>
                  <a:gd name="T36" fmla="*/ 4 w 48"/>
                  <a:gd name="T37" fmla="*/ 15 h 35"/>
                  <a:gd name="T38" fmla="*/ 14 w 48"/>
                  <a:gd name="T39" fmla="*/ 25 h 35"/>
                  <a:gd name="T40" fmla="*/ 16 w 48"/>
                  <a:gd name="T41" fmla="*/ 27 h 35"/>
                  <a:gd name="T42" fmla="*/ 29 w 48"/>
                  <a:gd name="T43" fmla="*/ 33 h 35"/>
                  <a:gd name="T44" fmla="*/ 31 w 48"/>
                  <a:gd name="T45" fmla="*/ 33 h 35"/>
                  <a:gd name="T46" fmla="*/ 48 w 48"/>
                  <a:gd name="T47" fmla="*/ 35 h 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35"/>
                  <a:gd name="T74" fmla="*/ 48 w 48"/>
                  <a:gd name="T75" fmla="*/ 35 h 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35">
                    <a:moveTo>
                      <a:pt x="48" y="35"/>
                    </a:moveTo>
                    <a:lnTo>
                      <a:pt x="48" y="27"/>
                    </a:lnTo>
                    <a:lnTo>
                      <a:pt x="29" y="25"/>
                    </a:lnTo>
                    <a:lnTo>
                      <a:pt x="31" y="29"/>
                    </a:lnTo>
                    <a:lnTo>
                      <a:pt x="31" y="25"/>
                    </a:lnTo>
                    <a:lnTo>
                      <a:pt x="17" y="19"/>
                    </a:lnTo>
                    <a:lnTo>
                      <a:pt x="17" y="23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12" y="1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14" y="25"/>
                    </a:lnTo>
                    <a:lnTo>
                      <a:pt x="16" y="27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48" y="35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81"/>
            <p:cNvGrpSpPr>
              <a:grpSpLocks noChangeAspect="1"/>
            </p:cNvGrpSpPr>
            <p:nvPr/>
          </p:nvGrpSpPr>
          <p:grpSpPr bwMode="auto">
            <a:xfrm>
              <a:off x="1072" y="1062"/>
              <a:ext cx="230" cy="31"/>
              <a:chOff x="1544" y="2298"/>
              <a:chExt cx="288" cy="36"/>
            </a:xfrm>
          </p:grpSpPr>
          <p:sp>
            <p:nvSpPr>
              <p:cNvPr id="87" name="Freeform 82"/>
              <p:cNvSpPr>
                <a:spLocks noChangeAspect="1"/>
              </p:cNvSpPr>
              <p:nvPr/>
            </p:nvSpPr>
            <p:spPr bwMode="auto">
              <a:xfrm>
                <a:off x="1544" y="2300"/>
                <a:ext cx="50" cy="34"/>
              </a:xfrm>
              <a:custGeom>
                <a:avLst/>
                <a:gdLst>
                  <a:gd name="T0" fmla="*/ 50 w 50"/>
                  <a:gd name="T1" fmla="*/ 0 h 34"/>
                  <a:gd name="T2" fmla="*/ 42 w 50"/>
                  <a:gd name="T3" fmla="*/ 0 h 34"/>
                  <a:gd name="T4" fmla="*/ 42 w 50"/>
                  <a:gd name="T5" fmla="*/ 0 h 34"/>
                  <a:gd name="T6" fmla="*/ 42 w 50"/>
                  <a:gd name="T7" fmla="*/ 2 h 34"/>
                  <a:gd name="T8" fmla="*/ 39 w 50"/>
                  <a:gd name="T9" fmla="*/ 11 h 34"/>
                  <a:gd name="T10" fmla="*/ 42 w 50"/>
                  <a:gd name="T11" fmla="*/ 13 h 34"/>
                  <a:gd name="T12" fmla="*/ 40 w 50"/>
                  <a:gd name="T13" fmla="*/ 10 h 34"/>
                  <a:gd name="T14" fmla="*/ 31 w 50"/>
                  <a:gd name="T15" fmla="*/ 19 h 34"/>
                  <a:gd name="T16" fmla="*/ 33 w 50"/>
                  <a:gd name="T17" fmla="*/ 23 h 34"/>
                  <a:gd name="T18" fmla="*/ 33 w 50"/>
                  <a:gd name="T19" fmla="*/ 19 h 34"/>
                  <a:gd name="T20" fmla="*/ 19 w 50"/>
                  <a:gd name="T21" fmla="*/ 25 h 34"/>
                  <a:gd name="T22" fmla="*/ 2 w 50"/>
                  <a:gd name="T23" fmla="*/ 27 h 34"/>
                  <a:gd name="T24" fmla="*/ 0 w 50"/>
                  <a:gd name="T25" fmla="*/ 27 h 34"/>
                  <a:gd name="T26" fmla="*/ 0 w 50"/>
                  <a:gd name="T27" fmla="*/ 27 h 34"/>
                  <a:gd name="T28" fmla="*/ 0 w 50"/>
                  <a:gd name="T29" fmla="*/ 34 h 34"/>
                  <a:gd name="T30" fmla="*/ 2 w 50"/>
                  <a:gd name="T31" fmla="*/ 34 h 34"/>
                  <a:gd name="T32" fmla="*/ 2 w 50"/>
                  <a:gd name="T33" fmla="*/ 34 h 34"/>
                  <a:gd name="T34" fmla="*/ 21 w 50"/>
                  <a:gd name="T35" fmla="*/ 33 h 34"/>
                  <a:gd name="T36" fmla="*/ 35 w 50"/>
                  <a:gd name="T37" fmla="*/ 27 h 34"/>
                  <a:gd name="T38" fmla="*/ 37 w 50"/>
                  <a:gd name="T39" fmla="*/ 25 h 34"/>
                  <a:gd name="T40" fmla="*/ 46 w 50"/>
                  <a:gd name="T41" fmla="*/ 15 h 34"/>
                  <a:gd name="T42" fmla="*/ 46 w 50"/>
                  <a:gd name="T43" fmla="*/ 13 h 34"/>
                  <a:gd name="T44" fmla="*/ 50 w 50"/>
                  <a:gd name="T45" fmla="*/ 2 h 34"/>
                  <a:gd name="T46" fmla="*/ 50 w 50"/>
                  <a:gd name="T47" fmla="*/ 2 h 34"/>
                  <a:gd name="T48" fmla="*/ 50 w 50"/>
                  <a:gd name="T49" fmla="*/ 0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"/>
                  <a:gd name="T76" fmla="*/ 0 h 34"/>
                  <a:gd name="T77" fmla="*/ 50 w 50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" h="34">
                    <a:moveTo>
                      <a:pt x="50" y="0"/>
                    </a:moveTo>
                    <a:lnTo>
                      <a:pt x="42" y="0"/>
                    </a:lnTo>
                    <a:lnTo>
                      <a:pt x="42" y="2"/>
                    </a:lnTo>
                    <a:lnTo>
                      <a:pt x="39" y="11"/>
                    </a:lnTo>
                    <a:lnTo>
                      <a:pt x="42" y="13"/>
                    </a:lnTo>
                    <a:lnTo>
                      <a:pt x="40" y="10"/>
                    </a:lnTo>
                    <a:lnTo>
                      <a:pt x="31" y="19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19" y="25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1" y="33"/>
                    </a:lnTo>
                    <a:lnTo>
                      <a:pt x="35" y="27"/>
                    </a:lnTo>
                    <a:lnTo>
                      <a:pt x="37" y="25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50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8" name="Group 83"/>
              <p:cNvGrpSpPr>
                <a:grpSpLocks noChangeAspect="1"/>
              </p:cNvGrpSpPr>
              <p:nvPr/>
            </p:nvGrpSpPr>
            <p:grpSpPr bwMode="auto">
              <a:xfrm>
                <a:off x="1577" y="2300"/>
                <a:ext cx="86" cy="34"/>
                <a:chOff x="1577" y="2300"/>
                <a:chExt cx="86" cy="34"/>
              </a:xfrm>
            </p:grpSpPr>
            <p:sp>
              <p:nvSpPr>
                <p:cNvPr id="96" name="Freeform 84"/>
                <p:cNvSpPr>
                  <a:spLocks noChangeAspect="1"/>
                </p:cNvSpPr>
                <p:nvPr/>
              </p:nvSpPr>
              <p:spPr bwMode="auto">
                <a:xfrm>
                  <a:off x="1577" y="2302"/>
                  <a:ext cx="48" cy="32"/>
                </a:xfrm>
                <a:custGeom>
                  <a:avLst/>
                  <a:gdLst>
                    <a:gd name="T0" fmla="*/ 48 w 48"/>
                    <a:gd name="T1" fmla="*/ 32 h 32"/>
                    <a:gd name="T2" fmla="*/ 48 w 48"/>
                    <a:gd name="T3" fmla="*/ 25 h 32"/>
                    <a:gd name="T4" fmla="*/ 29 w 48"/>
                    <a:gd name="T5" fmla="*/ 23 h 32"/>
                    <a:gd name="T6" fmla="*/ 30 w 48"/>
                    <a:gd name="T7" fmla="*/ 27 h 32"/>
                    <a:gd name="T8" fmla="*/ 30 w 48"/>
                    <a:gd name="T9" fmla="*/ 23 h 32"/>
                    <a:gd name="T10" fmla="*/ 17 w 48"/>
                    <a:gd name="T11" fmla="*/ 17 h 32"/>
                    <a:gd name="T12" fmla="*/ 17 w 48"/>
                    <a:gd name="T13" fmla="*/ 21 h 32"/>
                    <a:gd name="T14" fmla="*/ 19 w 48"/>
                    <a:gd name="T15" fmla="*/ 17 h 32"/>
                    <a:gd name="T16" fmla="*/ 9 w 48"/>
                    <a:gd name="T17" fmla="*/ 8 h 32"/>
                    <a:gd name="T18" fmla="*/ 7 w 48"/>
                    <a:gd name="T19" fmla="*/ 11 h 32"/>
                    <a:gd name="T20" fmla="*/ 11 w 48"/>
                    <a:gd name="T21" fmla="*/ 9 h 32"/>
                    <a:gd name="T22" fmla="*/ 7 w 48"/>
                    <a:gd name="T23" fmla="*/ 0 h 32"/>
                    <a:gd name="T24" fmla="*/ 0 w 48"/>
                    <a:gd name="T25" fmla="*/ 0 h 32"/>
                    <a:gd name="T26" fmla="*/ 4 w 48"/>
                    <a:gd name="T27" fmla="*/ 11 h 32"/>
                    <a:gd name="T28" fmla="*/ 4 w 48"/>
                    <a:gd name="T29" fmla="*/ 13 h 32"/>
                    <a:gd name="T30" fmla="*/ 13 w 48"/>
                    <a:gd name="T31" fmla="*/ 23 h 32"/>
                    <a:gd name="T32" fmla="*/ 15 w 48"/>
                    <a:gd name="T33" fmla="*/ 25 h 32"/>
                    <a:gd name="T34" fmla="*/ 29 w 48"/>
                    <a:gd name="T35" fmla="*/ 31 h 32"/>
                    <a:gd name="T36" fmla="*/ 30 w 48"/>
                    <a:gd name="T37" fmla="*/ 31 h 32"/>
                    <a:gd name="T38" fmla="*/ 48 w 48"/>
                    <a:gd name="T39" fmla="*/ 32 h 3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"/>
                    <a:gd name="T61" fmla="*/ 0 h 32"/>
                    <a:gd name="T62" fmla="*/ 48 w 48"/>
                    <a:gd name="T63" fmla="*/ 32 h 3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" h="32">
                      <a:moveTo>
                        <a:pt x="48" y="32"/>
                      </a:moveTo>
                      <a:lnTo>
                        <a:pt x="48" y="25"/>
                      </a:lnTo>
                      <a:lnTo>
                        <a:pt x="29" y="23"/>
                      </a:lnTo>
                      <a:lnTo>
                        <a:pt x="30" y="27"/>
                      </a:lnTo>
                      <a:lnTo>
                        <a:pt x="30" y="23"/>
                      </a:lnTo>
                      <a:lnTo>
                        <a:pt x="17" y="17"/>
                      </a:lnTo>
                      <a:lnTo>
                        <a:pt x="17" y="21"/>
                      </a:lnTo>
                      <a:lnTo>
                        <a:pt x="19" y="17"/>
                      </a:lnTo>
                      <a:lnTo>
                        <a:pt x="9" y="8"/>
                      </a:lnTo>
                      <a:lnTo>
                        <a:pt x="7" y="11"/>
                      </a:lnTo>
                      <a:lnTo>
                        <a:pt x="11" y="9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13" y="23"/>
                      </a:lnTo>
                      <a:lnTo>
                        <a:pt x="15" y="25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Freeform 85"/>
                <p:cNvSpPr>
                  <a:spLocks noChangeAspect="1"/>
                </p:cNvSpPr>
                <p:nvPr/>
              </p:nvSpPr>
              <p:spPr bwMode="auto">
                <a:xfrm>
                  <a:off x="1615" y="2300"/>
                  <a:ext cx="48" cy="34"/>
                </a:xfrm>
                <a:custGeom>
                  <a:avLst/>
                  <a:gdLst>
                    <a:gd name="T0" fmla="*/ 48 w 48"/>
                    <a:gd name="T1" fmla="*/ 0 h 34"/>
                    <a:gd name="T2" fmla="*/ 40 w 48"/>
                    <a:gd name="T3" fmla="*/ 0 h 34"/>
                    <a:gd name="T4" fmla="*/ 40 w 48"/>
                    <a:gd name="T5" fmla="*/ 0 h 34"/>
                    <a:gd name="T6" fmla="*/ 40 w 48"/>
                    <a:gd name="T7" fmla="*/ 2 h 34"/>
                    <a:gd name="T8" fmla="*/ 37 w 48"/>
                    <a:gd name="T9" fmla="*/ 11 h 34"/>
                    <a:gd name="T10" fmla="*/ 40 w 48"/>
                    <a:gd name="T11" fmla="*/ 13 h 34"/>
                    <a:gd name="T12" fmla="*/ 39 w 48"/>
                    <a:gd name="T13" fmla="*/ 10 h 34"/>
                    <a:gd name="T14" fmla="*/ 29 w 48"/>
                    <a:gd name="T15" fmla="*/ 19 h 34"/>
                    <a:gd name="T16" fmla="*/ 31 w 48"/>
                    <a:gd name="T17" fmla="*/ 23 h 34"/>
                    <a:gd name="T18" fmla="*/ 31 w 48"/>
                    <a:gd name="T19" fmla="*/ 19 h 34"/>
                    <a:gd name="T20" fmla="*/ 17 w 48"/>
                    <a:gd name="T21" fmla="*/ 25 h 34"/>
                    <a:gd name="T22" fmla="*/ 0 w 48"/>
                    <a:gd name="T23" fmla="*/ 27 h 34"/>
                    <a:gd name="T24" fmla="*/ 0 w 48"/>
                    <a:gd name="T25" fmla="*/ 34 h 34"/>
                    <a:gd name="T26" fmla="*/ 19 w 48"/>
                    <a:gd name="T27" fmla="*/ 33 h 34"/>
                    <a:gd name="T28" fmla="*/ 33 w 48"/>
                    <a:gd name="T29" fmla="*/ 27 h 34"/>
                    <a:gd name="T30" fmla="*/ 35 w 48"/>
                    <a:gd name="T31" fmla="*/ 25 h 34"/>
                    <a:gd name="T32" fmla="*/ 44 w 48"/>
                    <a:gd name="T33" fmla="*/ 15 h 34"/>
                    <a:gd name="T34" fmla="*/ 44 w 48"/>
                    <a:gd name="T35" fmla="*/ 13 h 34"/>
                    <a:gd name="T36" fmla="*/ 48 w 48"/>
                    <a:gd name="T37" fmla="*/ 2 h 34"/>
                    <a:gd name="T38" fmla="*/ 48 w 48"/>
                    <a:gd name="T39" fmla="*/ 2 h 34"/>
                    <a:gd name="T40" fmla="*/ 48 w 48"/>
                    <a:gd name="T41" fmla="*/ 0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4"/>
                    <a:gd name="T65" fmla="*/ 48 w 48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4">
                      <a:moveTo>
                        <a:pt x="48" y="0"/>
                      </a:move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37" y="11"/>
                      </a:lnTo>
                      <a:lnTo>
                        <a:pt x="40" y="13"/>
                      </a:lnTo>
                      <a:lnTo>
                        <a:pt x="39" y="10"/>
                      </a:lnTo>
                      <a:lnTo>
                        <a:pt x="29" y="19"/>
                      </a:lnTo>
                      <a:lnTo>
                        <a:pt x="31" y="23"/>
                      </a:lnTo>
                      <a:lnTo>
                        <a:pt x="31" y="19"/>
                      </a:lnTo>
                      <a:lnTo>
                        <a:pt x="17" y="25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9" y="33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44" y="15"/>
                      </a:lnTo>
                      <a:lnTo>
                        <a:pt x="44" y="13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9" name="Group 86"/>
              <p:cNvGrpSpPr>
                <a:grpSpLocks noChangeAspect="1"/>
              </p:cNvGrpSpPr>
              <p:nvPr/>
            </p:nvGrpSpPr>
            <p:grpSpPr bwMode="auto">
              <a:xfrm>
                <a:off x="1646" y="2300"/>
                <a:ext cx="82" cy="34"/>
                <a:chOff x="1646" y="2300"/>
                <a:chExt cx="82" cy="34"/>
              </a:xfrm>
            </p:grpSpPr>
            <p:sp>
              <p:nvSpPr>
                <p:cNvPr id="94" name="Freeform 87"/>
                <p:cNvSpPr>
                  <a:spLocks noChangeAspect="1"/>
                </p:cNvSpPr>
                <p:nvPr/>
              </p:nvSpPr>
              <p:spPr bwMode="auto">
                <a:xfrm>
                  <a:off x="1646" y="2302"/>
                  <a:ext cx="48" cy="32"/>
                </a:xfrm>
                <a:custGeom>
                  <a:avLst/>
                  <a:gdLst>
                    <a:gd name="T0" fmla="*/ 48 w 48"/>
                    <a:gd name="T1" fmla="*/ 32 h 32"/>
                    <a:gd name="T2" fmla="*/ 48 w 48"/>
                    <a:gd name="T3" fmla="*/ 25 h 32"/>
                    <a:gd name="T4" fmla="*/ 46 w 48"/>
                    <a:gd name="T5" fmla="*/ 25 h 32"/>
                    <a:gd name="T6" fmla="*/ 46 w 48"/>
                    <a:gd name="T7" fmla="*/ 25 h 32"/>
                    <a:gd name="T8" fmla="*/ 29 w 48"/>
                    <a:gd name="T9" fmla="*/ 23 h 32"/>
                    <a:gd name="T10" fmla="*/ 31 w 48"/>
                    <a:gd name="T11" fmla="*/ 27 h 32"/>
                    <a:gd name="T12" fmla="*/ 31 w 48"/>
                    <a:gd name="T13" fmla="*/ 23 h 32"/>
                    <a:gd name="T14" fmla="*/ 17 w 48"/>
                    <a:gd name="T15" fmla="*/ 17 h 32"/>
                    <a:gd name="T16" fmla="*/ 17 w 48"/>
                    <a:gd name="T17" fmla="*/ 21 h 32"/>
                    <a:gd name="T18" fmla="*/ 19 w 48"/>
                    <a:gd name="T19" fmla="*/ 17 h 32"/>
                    <a:gd name="T20" fmla="*/ 9 w 48"/>
                    <a:gd name="T21" fmla="*/ 8 h 32"/>
                    <a:gd name="T22" fmla="*/ 8 w 48"/>
                    <a:gd name="T23" fmla="*/ 11 h 32"/>
                    <a:gd name="T24" fmla="*/ 11 w 48"/>
                    <a:gd name="T25" fmla="*/ 9 h 32"/>
                    <a:gd name="T26" fmla="*/ 8 w 48"/>
                    <a:gd name="T27" fmla="*/ 0 h 32"/>
                    <a:gd name="T28" fmla="*/ 0 w 48"/>
                    <a:gd name="T29" fmla="*/ 0 h 32"/>
                    <a:gd name="T30" fmla="*/ 4 w 48"/>
                    <a:gd name="T31" fmla="*/ 11 h 32"/>
                    <a:gd name="T32" fmla="*/ 4 w 48"/>
                    <a:gd name="T33" fmla="*/ 13 h 32"/>
                    <a:gd name="T34" fmla="*/ 13 w 48"/>
                    <a:gd name="T35" fmla="*/ 23 h 32"/>
                    <a:gd name="T36" fmla="*/ 15 w 48"/>
                    <a:gd name="T37" fmla="*/ 25 h 32"/>
                    <a:gd name="T38" fmla="*/ 29 w 48"/>
                    <a:gd name="T39" fmla="*/ 31 h 32"/>
                    <a:gd name="T40" fmla="*/ 31 w 48"/>
                    <a:gd name="T41" fmla="*/ 31 h 32"/>
                    <a:gd name="T42" fmla="*/ 46 w 48"/>
                    <a:gd name="T43" fmla="*/ 32 h 32"/>
                    <a:gd name="T44" fmla="*/ 48 w 48"/>
                    <a:gd name="T45" fmla="*/ 32 h 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"/>
                    <a:gd name="T70" fmla="*/ 0 h 32"/>
                    <a:gd name="T71" fmla="*/ 48 w 48"/>
                    <a:gd name="T72" fmla="*/ 32 h 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" h="32">
                      <a:moveTo>
                        <a:pt x="48" y="32"/>
                      </a:moveTo>
                      <a:lnTo>
                        <a:pt x="48" y="25"/>
                      </a:lnTo>
                      <a:lnTo>
                        <a:pt x="46" y="25"/>
                      </a:lnTo>
                      <a:lnTo>
                        <a:pt x="29" y="23"/>
                      </a:lnTo>
                      <a:lnTo>
                        <a:pt x="31" y="27"/>
                      </a:lnTo>
                      <a:lnTo>
                        <a:pt x="31" y="23"/>
                      </a:lnTo>
                      <a:lnTo>
                        <a:pt x="17" y="17"/>
                      </a:lnTo>
                      <a:lnTo>
                        <a:pt x="17" y="21"/>
                      </a:lnTo>
                      <a:lnTo>
                        <a:pt x="19" y="17"/>
                      </a:lnTo>
                      <a:lnTo>
                        <a:pt x="9" y="8"/>
                      </a:lnTo>
                      <a:lnTo>
                        <a:pt x="8" y="11"/>
                      </a:lnTo>
                      <a:lnTo>
                        <a:pt x="11" y="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13" y="23"/>
                      </a:lnTo>
                      <a:lnTo>
                        <a:pt x="15" y="25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46" y="32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Freeform 88"/>
                <p:cNvSpPr>
                  <a:spLocks noChangeAspect="1"/>
                </p:cNvSpPr>
                <p:nvPr/>
              </p:nvSpPr>
              <p:spPr bwMode="auto">
                <a:xfrm>
                  <a:off x="1680" y="2300"/>
                  <a:ext cx="48" cy="34"/>
                </a:xfrm>
                <a:custGeom>
                  <a:avLst/>
                  <a:gdLst>
                    <a:gd name="T0" fmla="*/ 48 w 48"/>
                    <a:gd name="T1" fmla="*/ 0 h 34"/>
                    <a:gd name="T2" fmla="*/ 41 w 48"/>
                    <a:gd name="T3" fmla="*/ 0 h 34"/>
                    <a:gd name="T4" fmla="*/ 41 w 48"/>
                    <a:gd name="T5" fmla="*/ 0 h 34"/>
                    <a:gd name="T6" fmla="*/ 41 w 48"/>
                    <a:gd name="T7" fmla="*/ 2 h 34"/>
                    <a:gd name="T8" fmla="*/ 37 w 48"/>
                    <a:gd name="T9" fmla="*/ 11 h 34"/>
                    <a:gd name="T10" fmla="*/ 41 w 48"/>
                    <a:gd name="T11" fmla="*/ 13 h 34"/>
                    <a:gd name="T12" fmla="*/ 39 w 48"/>
                    <a:gd name="T13" fmla="*/ 10 h 34"/>
                    <a:gd name="T14" fmla="*/ 29 w 48"/>
                    <a:gd name="T15" fmla="*/ 19 h 34"/>
                    <a:gd name="T16" fmla="*/ 31 w 48"/>
                    <a:gd name="T17" fmla="*/ 23 h 34"/>
                    <a:gd name="T18" fmla="*/ 31 w 48"/>
                    <a:gd name="T19" fmla="*/ 19 h 34"/>
                    <a:gd name="T20" fmla="*/ 18 w 48"/>
                    <a:gd name="T21" fmla="*/ 25 h 34"/>
                    <a:gd name="T22" fmla="*/ 0 w 48"/>
                    <a:gd name="T23" fmla="*/ 27 h 34"/>
                    <a:gd name="T24" fmla="*/ 0 w 48"/>
                    <a:gd name="T25" fmla="*/ 34 h 34"/>
                    <a:gd name="T26" fmla="*/ 20 w 48"/>
                    <a:gd name="T27" fmla="*/ 33 h 34"/>
                    <a:gd name="T28" fmla="*/ 33 w 48"/>
                    <a:gd name="T29" fmla="*/ 27 h 34"/>
                    <a:gd name="T30" fmla="*/ 35 w 48"/>
                    <a:gd name="T31" fmla="*/ 25 h 34"/>
                    <a:gd name="T32" fmla="*/ 45 w 48"/>
                    <a:gd name="T33" fmla="*/ 15 h 34"/>
                    <a:gd name="T34" fmla="*/ 45 w 48"/>
                    <a:gd name="T35" fmla="*/ 13 h 34"/>
                    <a:gd name="T36" fmla="*/ 48 w 48"/>
                    <a:gd name="T37" fmla="*/ 2 h 34"/>
                    <a:gd name="T38" fmla="*/ 48 w 48"/>
                    <a:gd name="T39" fmla="*/ 2 h 34"/>
                    <a:gd name="T40" fmla="*/ 48 w 48"/>
                    <a:gd name="T41" fmla="*/ 0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4"/>
                    <a:gd name="T65" fmla="*/ 48 w 48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4">
                      <a:moveTo>
                        <a:pt x="48" y="0"/>
                      </a:move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37" y="11"/>
                      </a:lnTo>
                      <a:lnTo>
                        <a:pt x="41" y="13"/>
                      </a:lnTo>
                      <a:lnTo>
                        <a:pt x="39" y="10"/>
                      </a:lnTo>
                      <a:lnTo>
                        <a:pt x="29" y="19"/>
                      </a:lnTo>
                      <a:lnTo>
                        <a:pt x="31" y="23"/>
                      </a:lnTo>
                      <a:lnTo>
                        <a:pt x="31" y="19"/>
                      </a:lnTo>
                      <a:lnTo>
                        <a:pt x="18" y="25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20" y="33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0" name="Group 89"/>
              <p:cNvGrpSpPr>
                <a:grpSpLocks noChangeAspect="1"/>
              </p:cNvGrpSpPr>
              <p:nvPr/>
            </p:nvGrpSpPr>
            <p:grpSpPr bwMode="auto">
              <a:xfrm>
                <a:off x="1713" y="2298"/>
                <a:ext cx="86" cy="36"/>
                <a:chOff x="1713" y="2298"/>
                <a:chExt cx="86" cy="36"/>
              </a:xfrm>
            </p:grpSpPr>
            <p:sp>
              <p:nvSpPr>
                <p:cNvPr id="92" name="Freeform 90"/>
                <p:cNvSpPr>
                  <a:spLocks noChangeAspect="1"/>
                </p:cNvSpPr>
                <p:nvPr/>
              </p:nvSpPr>
              <p:spPr bwMode="auto">
                <a:xfrm>
                  <a:off x="1713" y="2300"/>
                  <a:ext cx="48" cy="34"/>
                </a:xfrm>
                <a:custGeom>
                  <a:avLst/>
                  <a:gdLst>
                    <a:gd name="T0" fmla="*/ 48 w 48"/>
                    <a:gd name="T1" fmla="*/ 34 h 34"/>
                    <a:gd name="T2" fmla="*/ 48 w 48"/>
                    <a:gd name="T3" fmla="*/ 27 h 34"/>
                    <a:gd name="T4" fmla="*/ 29 w 48"/>
                    <a:gd name="T5" fmla="*/ 25 h 34"/>
                    <a:gd name="T6" fmla="*/ 31 w 48"/>
                    <a:gd name="T7" fmla="*/ 29 h 34"/>
                    <a:gd name="T8" fmla="*/ 31 w 48"/>
                    <a:gd name="T9" fmla="*/ 25 h 34"/>
                    <a:gd name="T10" fmla="*/ 17 w 48"/>
                    <a:gd name="T11" fmla="*/ 19 h 34"/>
                    <a:gd name="T12" fmla="*/ 17 w 48"/>
                    <a:gd name="T13" fmla="*/ 23 h 34"/>
                    <a:gd name="T14" fmla="*/ 19 w 48"/>
                    <a:gd name="T15" fmla="*/ 19 h 34"/>
                    <a:gd name="T16" fmla="*/ 10 w 48"/>
                    <a:gd name="T17" fmla="*/ 10 h 34"/>
                    <a:gd name="T18" fmla="*/ 8 w 48"/>
                    <a:gd name="T19" fmla="*/ 13 h 34"/>
                    <a:gd name="T20" fmla="*/ 12 w 48"/>
                    <a:gd name="T21" fmla="*/ 11 h 34"/>
                    <a:gd name="T22" fmla="*/ 8 w 48"/>
                    <a:gd name="T23" fmla="*/ 2 h 34"/>
                    <a:gd name="T24" fmla="*/ 8 w 48"/>
                    <a:gd name="T25" fmla="*/ 0 h 34"/>
                    <a:gd name="T26" fmla="*/ 8 w 48"/>
                    <a:gd name="T27" fmla="*/ 0 h 34"/>
                    <a:gd name="T28" fmla="*/ 0 w 48"/>
                    <a:gd name="T29" fmla="*/ 0 h 34"/>
                    <a:gd name="T30" fmla="*/ 0 w 48"/>
                    <a:gd name="T31" fmla="*/ 2 h 34"/>
                    <a:gd name="T32" fmla="*/ 0 w 48"/>
                    <a:gd name="T33" fmla="*/ 2 h 34"/>
                    <a:gd name="T34" fmla="*/ 4 w 48"/>
                    <a:gd name="T35" fmla="*/ 13 h 34"/>
                    <a:gd name="T36" fmla="*/ 4 w 48"/>
                    <a:gd name="T37" fmla="*/ 15 h 34"/>
                    <a:gd name="T38" fmla="*/ 14 w 48"/>
                    <a:gd name="T39" fmla="*/ 25 h 34"/>
                    <a:gd name="T40" fmla="*/ 15 w 48"/>
                    <a:gd name="T41" fmla="*/ 27 h 34"/>
                    <a:gd name="T42" fmla="*/ 29 w 48"/>
                    <a:gd name="T43" fmla="*/ 33 h 34"/>
                    <a:gd name="T44" fmla="*/ 31 w 48"/>
                    <a:gd name="T45" fmla="*/ 33 h 34"/>
                    <a:gd name="T46" fmla="*/ 48 w 48"/>
                    <a:gd name="T47" fmla="*/ 34 h 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8"/>
                    <a:gd name="T73" fmla="*/ 0 h 34"/>
                    <a:gd name="T74" fmla="*/ 48 w 48"/>
                    <a:gd name="T75" fmla="*/ 34 h 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8" h="34">
                      <a:moveTo>
                        <a:pt x="48" y="34"/>
                      </a:moveTo>
                      <a:lnTo>
                        <a:pt x="48" y="27"/>
                      </a:lnTo>
                      <a:lnTo>
                        <a:pt x="29" y="25"/>
                      </a:lnTo>
                      <a:lnTo>
                        <a:pt x="31" y="29"/>
                      </a:lnTo>
                      <a:lnTo>
                        <a:pt x="31" y="25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19" y="19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12" y="11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14" y="25"/>
                      </a:lnTo>
                      <a:lnTo>
                        <a:pt x="15" y="27"/>
                      </a:lnTo>
                      <a:lnTo>
                        <a:pt x="29" y="33"/>
                      </a:lnTo>
                      <a:lnTo>
                        <a:pt x="31" y="33"/>
                      </a:lnTo>
                      <a:lnTo>
                        <a:pt x="48" y="34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Freeform 91"/>
                <p:cNvSpPr>
                  <a:spLocks noChangeAspect="1"/>
                </p:cNvSpPr>
                <p:nvPr/>
              </p:nvSpPr>
              <p:spPr bwMode="auto">
                <a:xfrm>
                  <a:off x="1751" y="2298"/>
                  <a:ext cx="48" cy="35"/>
                </a:xfrm>
                <a:custGeom>
                  <a:avLst/>
                  <a:gdLst>
                    <a:gd name="T0" fmla="*/ 48 w 48"/>
                    <a:gd name="T1" fmla="*/ 0 h 35"/>
                    <a:gd name="T2" fmla="*/ 41 w 48"/>
                    <a:gd name="T3" fmla="*/ 0 h 35"/>
                    <a:gd name="T4" fmla="*/ 41 w 48"/>
                    <a:gd name="T5" fmla="*/ 0 h 35"/>
                    <a:gd name="T6" fmla="*/ 41 w 48"/>
                    <a:gd name="T7" fmla="*/ 2 h 35"/>
                    <a:gd name="T8" fmla="*/ 37 w 48"/>
                    <a:gd name="T9" fmla="*/ 12 h 35"/>
                    <a:gd name="T10" fmla="*/ 41 w 48"/>
                    <a:gd name="T11" fmla="*/ 13 h 35"/>
                    <a:gd name="T12" fmla="*/ 39 w 48"/>
                    <a:gd name="T13" fmla="*/ 10 h 35"/>
                    <a:gd name="T14" fmla="*/ 29 w 48"/>
                    <a:gd name="T15" fmla="*/ 19 h 35"/>
                    <a:gd name="T16" fmla="*/ 31 w 48"/>
                    <a:gd name="T17" fmla="*/ 23 h 35"/>
                    <a:gd name="T18" fmla="*/ 31 w 48"/>
                    <a:gd name="T19" fmla="*/ 19 h 35"/>
                    <a:gd name="T20" fmla="*/ 18 w 48"/>
                    <a:gd name="T21" fmla="*/ 25 h 35"/>
                    <a:gd name="T22" fmla="*/ 0 w 48"/>
                    <a:gd name="T23" fmla="*/ 27 h 35"/>
                    <a:gd name="T24" fmla="*/ 0 w 48"/>
                    <a:gd name="T25" fmla="*/ 35 h 35"/>
                    <a:gd name="T26" fmla="*/ 20 w 48"/>
                    <a:gd name="T27" fmla="*/ 33 h 35"/>
                    <a:gd name="T28" fmla="*/ 33 w 48"/>
                    <a:gd name="T29" fmla="*/ 27 h 35"/>
                    <a:gd name="T30" fmla="*/ 35 w 48"/>
                    <a:gd name="T31" fmla="*/ 25 h 35"/>
                    <a:gd name="T32" fmla="*/ 45 w 48"/>
                    <a:gd name="T33" fmla="*/ 15 h 35"/>
                    <a:gd name="T34" fmla="*/ 45 w 48"/>
                    <a:gd name="T35" fmla="*/ 13 h 35"/>
                    <a:gd name="T36" fmla="*/ 48 w 48"/>
                    <a:gd name="T37" fmla="*/ 2 h 35"/>
                    <a:gd name="T38" fmla="*/ 48 w 48"/>
                    <a:gd name="T39" fmla="*/ 2 h 35"/>
                    <a:gd name="T40" fmla="*/ 48 w 48"/>
                    <a:gd name="T41" fmla="*/ 0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5"/>
                    <a:gd name="T65" fmla="*/ 48 w 48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5">
                      <a:moveTo>
                        <a:pt x="48" y="0"/>
                      </a:move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37" y="12"/>
                      </a:lnTo>
                      <a:lnTo>
                        <a:pt x="41" y="13"/>
                      </a:lnTo>
                      <a:lnTo>
                        <a:pt x="39" y="10"/>
                      </a:lnTo>
                      <a:lnTo>
                        <a:pt x="29" y="19"/>
                      </a:lnTo>
                      <a:lnTo>
                        <a:pt x="31" y="23"/>
                      </a:lnTo>
                      <a:lnTo>
                        <a:pt x="31" y="19"/>
                      </a:lnTo>
                      <a:lnTo>
                        <a:pt x="18" y="25"/>
                      </a:lnTo>
                      <a:lnTo>
                        <a:pt x="0" y="27"/>
                      </a:lnTo>
                      <a:lnTo>
                        <a:pt x="0" y="35"/>
                      </a:lnTo>
                      <a:lnTo>
                        <a:pt x="20" y="33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1" name="Freeform 92"/>
              <p:cNvSpPr>
                <a:spLocks noChangeAspect="1"/>
              </p:cNvSpPr>
              <p:nvPr/>
            </p:nvSpPr>
            <p:spPr bwMode="auto">
              <a:xfrm>
                <a:off x="1784" y="2300"/>
                <a:ext cx="48" cy="34"/>
              </a:xfrm>
              <a:custGeom>
                <a:avLst/>
                <a:gdLst>
                  <a:gd name="T0" fmla="*/ 48 w 48"/>
                  <a:gd name="T1" fmla="*/ 34 h 34"/>
                  <a:gd name="T2" fmla="*/ 48 w 48"/>
                  <a:gd name="T3" fmla="*/ 27 h 34"/>
                  <a:gd name="T4" fmla="*/ 29 w 48"/>
                  <a:gd name="T5" fmla="*/ 25 h 34"/>
                  <a:gd name="T6" fmla="*/ 31 w 48"/>
                  <a:gd name="T7" fmla="*/ 29 h 34"/>
                  <a:gd name="T8" fmla="*/ 31 w 48"/>
                  <a:gd name="T9" fmla="*/ 25 h 34"/>
                  <a:gd name="T10" fmla="*/ 17 w 48"/>
                  <a:gd name="T11" fmla="*/ 19 h 34"/>
                  <a:gd name="T12" fmla="*/ 17 w 48"/>
                  <a:gd name="T13" fmla="*/ 23 h 34"/>
                  <a:gd name="T14" fmla="*/ 19 w 48"/>
                  <a:gd name="T15" fmla="*/ 19 h 34"/>
                  <a:gd name="T16" fmla="*/ 10 w 48"/>
                  <a:gd name="T17" fmla="*/ 10 h 34"/>
                  <a:gd name="T18" fmla="*/ 8 w 48"/>
                  <a:gd name="T19" fmla="*/ 13 h 34"/>
                  <a:gd name="T20" fmla="*/ 12 w 48"/>
                  <a:gd name="T21" fmla="*/ 11 h 34"/>
                  <a:gd name="T22" fmla="*/ 8 w 48"/>
                  <a:gd name="T23" fmla="*/ 2 h 34"/>
                  <a:gd name="T24" fmla="*/ 8 w 48"/>
                  <a:gd name="T25" fmla="*/ 0 h 34"/>
                  <a:gd name="T26" fmla="*/ 8 w 48"/>
                  <a:gd name="T27" fmla="*/ 0 h 34"/>
                  <a:gd name="T28" fmla="*/ 0 w 48"/>
                  <a:gd name="T29" fmla="*/ 0 h 34"/>
                  <a:gd name="T30" fmla="*/ 0 w 48"/>
                  <a:gd name="T31" fmla="*/ 2 h 34"/>
                  <a:gd name="T32" fmla="*/ 0 w 48"/>
                  <a:gd name="T33" fmla="*/ 2 h 34"/>
                  <a:gd name="T34" fmla="*/ 4 w 48"/>
                  <a:gd name="T35" fmla="*/ 13 h 34"/>
                  <a:gd name="T36" fmla="*/ 4 w 48"/>
                  <a:gd name="T37" fmla="*/ 15 h 34"/>
                  <a:gd name="T38" fmla="*/ 14 w 48"/>
                  <a:gd name="T39" fmla="*/ 25 h 34"/>
                  <a:gd name="T40" fmla="*/ 15 w 48"/>
                  <a:gd name="T41" fmla="*/ 27 h 34"/>
                  <a:gd name="T42" fmla="*/ 29 w 48"/>
                  <a:gd name="T43" fmla="*/ 33 h 34"/>
                  <a:gd name="T44" fmla="*/ 31 w 48"/>
                  <a:gd name="T45" fmla="*/ 33 h 34"/>
                  <a:gd name="T46" fmla="*/ 48 w 48"/>
                  <a:gd name="T47" fmla="*/ 34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34"/>
                  <a:gd name="T74" fmla="*/ 48 w 48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34">
                    <a:moveTo>
                      <a:pt x="48" y="34"/>
                    </a:moveTo>
                    <a:lnTo>
                      <a:pt x="48" y="27"/>
                    </a:lnTo>
                    <a:lnTo>
                      <a:pt x="29" y="25"/>
                    </a:lnTo>
                    <a:lnTo>
                      <a:pt x="31" y="29"/>
                    </a:lnTo>
                    <a:lnTo>
                      <a:pt x="31" y="25"/>
                    </a:lnTo>
                    <a:lnTo>
                      <a:pt x="17" y="19"/>
                    </a:lnTo>
                    <a:lnTo>
                      <a:pt x="17" y="23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12" y="11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14" y="25"/>
                    </a:lnTo>
                    <a:lnTo>
                      <a:pt x="15" y="27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93"/>
            <p:cNvGrpSpPr>
              <a:grpSpLocks noChangeAspect="1"/>
            </p:cNvGrpSpPr>
            <p:nvPr/>
          </p:nvGrpSpPr>
          <p:grpSpPr bwMode="auto">
            <a:xfrm>
              <a:off x="1072" y="1026"/>
              <a:ext cx="228" cy="31"/>
              <a:chOff x="1544" y="2256"/>
              <a:chExt cx="286" cy="36"/>
            </a:xfrm>
          </p:grpSpPr>
          <p:sp>
            <p:nvSpPr>
              <p:cNvPr id="76" name="Freeform 94"/>
              <p:cNvSpPr>
                <a:spLocks noChangeAspect="1"/>
              </p:cNvSpPr>
              <p:nvPr/>
            </p:nvSpPr>
            <p:spPr bwMode="auto">
              <a:xfrm>
                <a:off x="1544" y="2258"/>
                <a:ext cx="48" cy="32"/>
              </a:xfrm>
              <a:custGeom>
                <a:avLst/>
                <a:gdLst>
                  <a:gd name="T0" fmla="*/ 48 w 48"/>
                  <a:gd name="T1" fmla="*/ 0 h 32"/>
                  <a:gd name="T2" fmla="*/ 40 w 48"/>
                  <a:gd name="T3" fmla="*/ 0 h 32"/>
                  <a:gd name="T4" fmla="*/ 40 w 48"/>
                  <a:gd name="T5" fmla="*/ 0 h 32"/>
                  <a:gd name="T6" fmla="*/ 40 w 48"/>
                  <a:gd name="T7" fmla="*/ 2 h 32"/>
                  <a:gd name="T8" fmla="*/ 37 w 48"/>
                  <a:gd name="T9" fmla="*/ 11 h 32"/>
                  <a:gd name="T10" fmla="*/ 40 w 48"/>
                  <a:gd name="T11" fmla="*/ 13 h 32"/>
                  <a:gd name="T12" fmla="*/ 39 w 48"/>
                  <a:gd name="T13" fmla="*/ 9 h 32"/>
                  <a:gd name="T14" fmla="*/ 29 w 48"/>
                  <a:gd name="T15" fmla="*/ 19 h 32"/>
                  <a:gd name="T16" fmla="*/ 31 w 48"/>
                  <a:gd name="T17" fmla="*/ 21 h 32"/>
                  <a:gd name="T18" fmla="*/ 31 w 48"/>
                  <a:gd name="T19" fmla="*/ 17 h 32"/>
                  <a:gd name="T20" fmla="*/ 17 w 48"/>
                  <a:gd name="T21" fmla="*/ 23 h 32"/>
                  <a:gd name="T22" fmla="*/ 0 w 48"/>
                  <a:gd name="T23" fmla="*/ 25 h 32"/>
                  <a:gd name="T24" fmla="*/ 0 w 48"/>
                  <a:gd name="T25" fmla="*/ 32 h 32"/>
                  <a:gd name="T26" fmla="*/ 19 w 48"/>
                  <a:gd name="T27" fmla="*/ 30 h 32"/>
                  <a:gd name="T28" fmla="*/ 33 w 48"/>
                  <a:gd name="T29" fmla="*/ 25 h 32"/>
                  <a:gd name="T30" fmla="*/ 35 w 48"/>
                  <a:gd name="T31" fmla="*/ 25 h 32"/>
                  <a:gd name="T32" fmla="*/ 44 w 48"/>
                  <a:gd name="T33" fmla="*/ 15 h 32"/>
                  <a:gd name="T34" fmla="*/ 44 w 48"/>
                  <a:gd name="T35" fmla="*/ 13 h 32"/>
                  <a:gd name="T36" fmla="*/ 48 w 48"/>
                  <a:gd name="T37" fmla="*/ 2 h 32"/>
                  <a:gd name="T38" fmla="*/ 48 w 48"/>
                  <a:gd name="T39" fmla="*/ 2 h 32"/>
                  <a:gd name="T40" fmla="*/ 48 w 48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32"/>
                  <a:gd name="T65" fmla="*/ 48 w 48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32">
                    <a:moveTo>
                      <a:pt x="48" y="0"/>
                    </a:moveTo>
                    <a:lnTo>
                      <a:pt x="40" y="0"/>
                    </a:lnTo>
                    <a:lnTo>
                      <a:pt x="40" y="2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39" y="9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17" y="23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9" y="30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" name="Group 95"/>
              <p:cNvGrpSpPr>
                <a:grpSpLocks noChangeAspect="1"/>
              </p:cNvGrpSpPr>
              <p:nvPr/>
            </p:nvGrpSpPr>
            <p:grpSpPr bwMode="auto">
              <a:xfrm>
                <a:off x="1575" y="2258"/>
                <a:ext cx="86" cy="34"/>
                <a:chOff x="1575" y="2258"/>
                <a:chExt cx="86" cy="34"/>
              </a:xfrm>
            </p:grpSpPr>
            <p:sp>
              <p:nvSpPr>
                <p:cNvPr id="85" name="Freeform 96"/>
                <p:cNvSpPr>
                  <a:spLocks noChangeAspect="1"/>
                </p:cNvSpPr>
                <p:nvPr/>
              </p:nvSpPr>
              <p:spPr bwMode="auto">
                <a:xfrm>
                  <a:off x="1575" y="2258"/>
                  <a:ext cx="48" cy="34"/>
                </a:xfrm>
                <a:custGeom>
                  <a:avLst/>
                  <a:gdLst>
                    <a:gd name="T0" fmla="*/ 48 w 48"/>
                    <a:gd name="T1" fmla="*/ 34 h 34"/>
                    <a:gd name="T2" fmla="*/ 48 w 48"/>
                    <a:gd name="T3" fmla="*/ 27 h 34"/>
                    <a:gd name="T4" fmla="*/ 29 w 48"/>
                    <a:gd name="T5" fmla="*/ 25 h 34"/>
                    <a:gd name="T6" fmla="*/ 31 w 48"/>
                    <a:gd name="T7" fmla="*/ 29 h 34"/>
                    <a:gd name="T8" fmla="*/ 31 w 48"/>
                    <a:gd name="T9" fmla="*/ 25 h 34"/>
                    <a:gd name="T10" fmla="*/ 17 w 48"/>
                    <a:gd name="T11" fmla="*/ 19 h 34"/>
                    <a:gd name="T12" fmla="*/ 17 w 48"/>
                    <a:gd name="T13" fmla="*/ 23 h 34"/>
                    <a:gd name="T14" fmla="*/ 19 w 48"/>
                    <a:gd name="T15" fmla="*/ 19 h 34"/>
                    <a:gd name="T16" fmla="*/ 9 w 48"/>
                    <a:gd name="T17" fmla="*/ 9 h 34"/>
                    <a:gd name="T18" fmla="*/ 8 w 48"/>
                    <a:gd name="T19" fmla="*/ 13 h 34"/>
                    <a:gd name="T20" fmla="*/ 11 w 48"/>
                    <a:gd name="T21" fmla="*/ 11 h 34"/>
                    <a:gd name="T22" fmla="*/ 8 w 48"/>
                    <a:gd name="T23" fmla="*/ 2 h 34"/>
                    <a:gd name="T24" fmla="*/ 8 w 48"/>
                    <a:gd name="T25" fmla="*/ 0 h 34"/>
                    <a:gd name="T26" fmla="*/ 8 w 48"/>
                    <a:gd name="T27" fmla="*/ 0 h 34"/>
                    <a:gd name="T28" fmla="*/ 0 w 48"/>
                    <a:gd name="T29" fmla="*/ 0 h 34"/>
                    <a:gd name="T30" fmla="*/ 0 w 48"/>
                    <a:gd name="T31" fmla="*/ 2 h 34"/>
                    <a:gd name="T32" fmla="*/ 0 w 48"/>
                    <a:gd name="T33" fmla="*/ 2 h 34"/>
                    <a:gd name="T34" fmla="*/ 4 w 48"/>
                    <a:gd name="T35" fmla="*/ 13 h 34"/>
                    <a:gd name="T36" fmla="*/ 4 w 48"/>
                    <a:gd name="T37" fmla="*/ 15 h 34"/>
                    <a:gd name="T38" fmla="*/ 13 w 48"/>
                    <a:gd name="T39" fmla="*/ 25 h 34"/>
                    <a:gd name="T40" fmla="*/ 15 w 48"/>
                    <a:gd name="T41" fmla="*/ 27 h 34"/>
                    <a:gd name="T42" fmla="*/ 29 w 48"/>
                    <a:gd name="T43" fmla="*/ 32 h 34"/>
                    <a:gd name="T44" fmla="*/ 31 w 48"/>
                    <a:gd name="T45" fmla="*/ 32 h 34"/>
                    <a:gd name="T46" fmla="*/ 48 w 48"/>
                    <a:gd name="T47" fmla="*/ 34 h 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8"/>
                    <a:gd name="T73" fmla="*/ 0 h 34"/>
                    <a:gd name="T74" fmla="*/ 48 w 48"/>
                    <a:gd name="T75" fmla="*/ 34 h 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8" h="34">
                      <a:moveTo>
                        <a:pt x="48" y="34"/>
                      </a:moveTo>
                      <a:lnTo>
                        <a:pt x="48" y="27"/>
                      </a:lnTo>
                      <a:lnTo>
                        <a:pt x="29" y="25"/>
                      </a:lnTo>
                      <a:lnTo>
                        <a:pt x="31" y="29"/>
                      </a:lnTo>
                      <a:lnTo>
                        <a:pt x="31" y="25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19" y="19"/>
                      </a:lnTo>
                      <a:lnTo>
                        <a:pt x="9" y="9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13" y="25"/>
                      </a:lnTo>
                      <a:lnTo>
                        <a:pt x="15" y="27"/>
                      </a:lnTo>
                      <a:lnTo>
                        <a:pt x="29" y="32"/>
                      </a:lnTo>
                      <a:lnTo>
                        <a:pt x="31" y="32"/>
                      </a:lnTo>
                      <a:lnTo>
                        <a:pt x="48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Freeform 97"/>
                <p:cNvSpPr>
                  <a:spLocks noChangeAspect="1"/>
                </p:cNvSpPr>
                <p:nvPr/>
              </p:nvSpPr>
              <p:spPr bwMode="auto">
                <a:xfrm>
                  <a:off x="1615" y="2258"/>
                  <a:ext cx="46" cy="32"/>
                </a:xfrm>
                <a:custGeom>
                  <a:avLst/>
                  <a:gdLst>
                    <a:gd name="T0" fmla="*/ 46 w 46"/>
                    <a:gd name="T1" fmla="*/ 0 h 32"/>
                    <a:gd name="T2" fmla="*/ 39 w 46"/>
                    <a:gd name="T3" fmla="*/ 0 h 32"/>
                    <a:gd name="T4" fmla="*/ 39 w 46"/>
                    <a:gd name="T5" fmla="*/ 0 h 32"/>
                    <a:gd name="T6" fmla="*/ 39 w 46"/>
                    <a:gd name="T7" fmla="*/ 2 h 32"/>
                    <a:gd name="T8" fmla="*/ 35 w 46"/>
                    <a:gd name="T9" fmla="*/ 11 h 32"/>
                    <a:gd name="T10" fmla="*/ 39 w 46"/>
                    <a:gd name="T11" fmla="*/ 13 h 32"/>
                    <a:gd name="T12" fmla="*/ 37 w 46"/>
                    <a:gd name="T13" fmla="*/ 9 h 32"/>
                    <a:gd name="T14" fmla="*/ 27 w 46"/>
                    <a:gd name="T15" fmla="*/ 19 h 32"/>
                    <a:gd name="T16" fmla="*/ 31 w 46"/>
                    <a:gd name="T17" fmla="*/ 21 h 32"/>
                    <a:gd name="T18" fmla="*/ 29 w 46"/>
                    <a:gd name="T19" fmla="*/ 17 h 32"/>
                    <a:gd name="T20" fmla="*/ 16 w 46"/>
                    <a:gd name="T21" fmla="*/ 23 h 32"/>
                    <a:gd name="T22" fmla="*/ 0 w 46"/>
                    <a:gd name="T23" fmla="*/ 25 h 32"/>
                    <a:gd name="T24" fmla="*/ 0 w 46"/>
                    <a:gd name="T25" fmla="*/ 32 h 32"/>
                    <a:gd name="T26" fmla="*/ 17 w 46"/>
                    <a:gd name="T27" fmla="*/ 30 h 32"/>
                    <a:gd name="T28" fmla="*/ 31 w 46"/>
                    <a:gd name="T29" fmla="*/ 25 h 32"/>
                    <a:gd name="T30" fmla="*/ 33 w 46"/>
                    <a:gd name="T31" fmla="*/ 25 h 32"/>
                    <a:gd name="T32" fmla="*/ 42 w 46"/>
                    <a:gd name="T33" fmla="*/ 15 h 32"/>
                    <a:gd name="T34" fmla="*/ 42 w 46"/>
                    <a:gd name="T35" fmla="*/ 13 h 32"/>
                    <a:gd name="T36" fmla="*/ 46 w 46"/>
                    <a:gd name="T37" fmla="*/ 2 h 32"/>
                    <a:gd name="T38" fmla="*/ 46 w 46"/>
                    <a:gd name="T39" fmla="*/ 2 h 32"/>
                    <a:gd name="T40" fmla="*/ 46 w 46"/>
                    <a:gd name="T41" fmla="*/ 0 h 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"/>
                    <a:gd name="T64" fmla="*/ 0 h 32"/>
                    <a:gd name="T65" fmla="*/ 46 w 46"/>
                    <a:gd name="T66" fmla="*/ 32 h 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" h="32">
                      <a:moveTo>
                        <a:pt x="46" y="0"/>
                      </a:move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5" y="11"/>
                      </a:lnTo>
                      <a:lnTo>
                        <a:pt x="39" y="13"/>
                      </a:lnTo>
                      <a:lnTo>
                        <a:pt x="37" y="9"/>
                      </a:lnTo>
                      <a:lnTo>
                        <a:pt x="27" y="19"/>
                      </a:lnTo>
                      <a:lnTo>
                        <a:pt x="31" y="21"/>
                      </a:lnTo>
                      <a:lnTo>
                        <a:pt x="29" y="17"/>
                      </a:lnTo>
                      <a:lnTo>
                        <a:pt x="16" y="23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7" y="30"/>
                      </a:lnTo>
                      <a:lnTo>
                        <a:pt x="31" y="25"/>
                      </a:lnTo>
                      <a:lnTo>
                        <a:pt x="33" y="25"/>
                      </a:lnTo>
                      <a:lnTo>
                        <a:pt x="42" y="15"/>
                      </a:lnTo>
                      <a:lnTo>
                        <a:pt x="42" y="13"/>
                      </a:lnTo>
                      <a:lnTo>
                        <a:pt x="46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8" name="Group 98"/>
              <p:cNvGrpSpPr>
                <a:grpSpLocks noChangeAspect="1"/>
              </p:cNvGrpSpPr>
              <p:nvPr/>
            </p:nvGrpSpPr>
            <p:grpSpPr bwMode="auto">
              <a:xfrm>
                <a:off x="1644" y="2258"/>
                <a:ext cx="84" cy="34"/>
                <a:chOff x="1644" y="2258"/>
                <a:chExt cx="84" cy="34"/>
              </a:xfrm>
            </p:grpSpPr>
            <p:sp>
              <p:nvSpPr>
                <p:cNvPr id="83" name="Freeform 99"/>
                <p:cNvSpPr>
                  <a:spLocks noChangeAspect="1"/>
                </p:cNvSpPr>
                <p:nvPr/>
              </p:nvSpPr>
              <p:spPr bwMode="auto">
                <a:xfrm>
                  <a:off x="1644" y="2258"/>
                  <a:ext cx="50" cy="34"/>
                </a:xfrm>
                <a:custGeom>
                  <a:avLst/>
                  <a:gdLst>
                    <a:gd name="T0" fmla="*/ 50 w 50"/>
                    <a:gd name="T1" fmla="*/ 34 h 34"/>
                    <a:gd name="T2" fmla="*/ 50 w 50"/>
                    <a:gd name="T3" fmla="*/ 27 h 34"/>
                    <a:gd name="T4" fmla="*/ 48 w 50"/>
                    <a:gd name="T5" fmla="*/ 27 h 34"/>
                    <a:gd name="T6" fmla="*/ 48 w 50"/>
                    <a:gd name="T7" fmla="*/ 27 h 34"/>
                    <a:gd name="T8" fmla="*/ 31 w 50"/>
                    <a:gd name="T9" fmla="*/ 25 h 34"/>
                    <a:gd name="T10" fmla="*/ 31 w 50"/>
                    <a:gd name="T11" fmla="*/ 29 h 34"/>
                    <a:gd name="T12" fmla="*/ 33 w 50"/>
                    <a:gd name="T13" fmla="*/ 25 h 34"/>
                    <a:gd name="T14" fmla="*/ 19 w 50"/>
                    <a:gd name="T15" fmla="*/ 19 h 34"/>
                    <a:gd name="T16" fmla="*/ 17 w 50"/>
                    <a:gd name="T17" fmla="*/ 23 h 34"/>
                    <a:gd name="T18" fmla="*/ 21 w 50"/>
                    <a:gd name="T19" fmla="*/ 19 h 34"/>
                    <a:gd name="T20" fmla="*/ 10 w 50"/>
                    <a:gd name="T21" fmla="*/ 9 h 34"/>
                    <a:gd name="T22" fmla="*/ 8 w 50"/>
                    <a:gd name="T23" fmla="*/ 4 h 34"/>
                    <a:gd name="T24" fmla="*/ 6 w 50"/>
                    <a:gd name="T25" fmla="*/ 7 h 34"/>
                    <a:gd name="T26" fmla="*/ 10 w 50"/>
                    <a:gd name="T27" fmla="*/ 6 h 34"/>
                    <a:gd name="T28" fmla="*/ 8 w 50"/>
                    <a:gd name="T29" fmla="*/ 2 h 34"/>
                    <a:gd name="T30" fmla="*/ 8 w 50"/>
                    <a:gd name="T31" fmla="*/ 0 h 34"/>
                    <a:gd name="T32" fmla="*/ 8 w 50"/>
                    <a:gd name="T33" fmla="*/ 0 h 34"/>
                    <a:gd name="T34" fmla="*/ 0 w 50"/>
                    <a:gd name="T35" fmla="*/ 0 h 34"/>
                    <a:gd name="T36" fmla="*/ 0 w 50"/>
                    <a:gd name="T37" fmla="*/ 2 h 34"/>
                    <a:gd name="T38" fmla="*/ 0 w 50"/>
                    <a:gd name="T39" fmla="*/ 2 h 34"/>
                    <a:gd name="T40" fmla="*/ 2 w 50"/>
                    <a:gd name="T41" fmla="*/ 7 h 34"/>
                    <a:gd name="T42" fmla="*/ 2 w 50"/>
                    <a:gd name="T43" fmla="*/ 9 h 34"/>
                    <a:gd name="T44" fmla="*/ 4 w 50"/>
                    <a:gd name="T45" fmla="*/ 15 h 34"/>
                    <a:gd name="T46" fmla="*/ 15 w 50"/>
                    <a:gd name="T47" fmla="*/ 25 h 34"/>
                    <a:gd name="T48" fmla="*/ 17 w 50"/>
                    <a:gd name="T49" fmla="*/ 27 h 34"/>
                    <a:gd name="T50" fmla="*/ 31 w 50"/>
                    <a:gd name="T51" fmla="*/ 32 h 34"/>
                    <a:gd name="T52" fmla="*/ 33 w 50"/>
                    <a:gd name="T53" fmla="*/ 32 h 34"/>
                    <a:gd name="T54" fmla="*/ 48 w 50"/>
                    <a:gd name="T55" fmla="*/ 34 h 34"/>
                    <a:gd name="T56" fmla="*/ 50 w 50"/>
                    <a:gd name="T57" fmla="*/ 34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"/>
                    <a:gd name="T88" fmla="*/ 0 h 34"/>
                    <a:gd name="T89" fmla="*/ 50 w 50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" h="34">
                      <a:moveTo>
                        <a:pt x="50" y="34"/>
                      </a:moveTo>
                      <a:lnTo>
                        <a:pt x="50" y="27"/>
                      </a:lnTo>
                      <a:lnTo>
                        <a:pt x="48" y="27"/>
                      </a:lnTo>
                      <a:lnTo>
                        <a:pt x="31" y="25"/>
                      </a:lnTo>
                      <a:lnTo>
                        <a:pt x="31" y="29"/>
                      </a:lnTo>
                      <a:lnTo>
                        <a:pt x="33" y="25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21" y="19"/>
                      </a:lnTo>
                      <a:lnTo>
                        <a:pt x="10" y="9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10" y="6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15"/>
                      </a:lnTo>
                      <a:lnTo>
                        <a:pt x="15" y="25"/>
                      </a:lnTo>
                      <a:lnTo>
                        <a:pt x="17" y="27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48" y="34"/>
                      </a:lnTo>
                      <a:lnTo>
                        <a:pt x="5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" name="Freeform 100"/>
                <p:cNvSpPr>
                  <a:spLocks noChangeAspect="1"/>
                </p:cNvSpPr>
                <p:nvPr/>
              </p:nvSpPr>
              <p:spPr bwMode="auto">
                <a:xfrm>
                  <a:off x="1680" y="2258"/>
                  <a:ext cx="48" cy="32"/>
                </a:xfrm>
                <a:custGeom>
                  <a:avLst/>
                  <a:gdLst>
                    <a:gd name="T0" fmla="*/ 48 w 48"/>
                    <a:gd name="T1" fmla="*/ 0 h 32"/>
                    <a:gd name="T2" fmla="*/ 41 w 48"/>
                    <a:gd name="T3" fmla="*/ 0 h 32"/>
                    <a:gd name="T4" fmla="*/ 41 w 48"/>
                    <a:gd name="T5" fmla="*/ 0 h 32"/>
                    <a:gd name="T6" fmla="*/ 41 w 48"/>
                    <a:gd name="T7" fmla="*/ 2 h 32"/>
                    <a:gd name="T8" fmla="*/ 37 w 48"/>
                    <a:gd name="T9" fmla="*/ 11 h 32"/>
                    <a:gd name="T10" fmla="*/ 41 w 48"/>
                    <a:gd name="T11" fmla="*/ 13 h 32"/>
                    <a:gd name="T12" fmla="*/ 39 w 48"/>
                    <a:gd name="T13" fmla="*/ 9 h 32"/>
                    <a:gd name="T14" fmla="*/ 29 w 48"/>
                    <a:gd name="T15" fmla="*/ 19 h 32"/>
                    <a:gd name="T16" fmla="*/ 31 w 48"/>
                    <a:gd name="T17" fmla="*/ 21 h 32"/>
                    <a:gd name="T18" fmla="*/ 31 w 48"/>
                    <a:gd name="T19" fmla="*/ 17 h 32"/>
                    <a:gd name="T20" fmla="*/ 18 w 48"/>
                    <a:gd name="T21" fmla="*/ 23 h 32"/>
                    <a:gd name="T22" fmla="*/ 0 w 48"/>
                    <a:gd name="T23" fmla="*/ 25 h 32"/>
                    <a:gd name="T24" fmla="*/ 0 w 48"/>
                    <a:gd name="T25" fmla="*/ 32 h 32"/>
                    <a:gd name="T26" fmla="*/ 20 w 48"/>
                    <a:gd name="T27" fmla="*/ 30 h 32"/>
                    <a:gd name="T28" fmla="*/ 33 w 48"/>
                    <a:gd name="T29" fmla="*/ 25 h 32"/>
                    <a:gd name="T30" fmla="*/ 35 w 48"/>
                    <a:gd name="T31" fmla="*/ 25 h 32"/>
                    <a:gd name="T32" fmla="*/ 45 w 48"/>
                    <a:gd name="T33" fmla="*/ 15 h 32"/>
                    <a:gd name="T34" fmla="*/ 45 w 48"/>
                    <a:gd name="T35" fmla="*/ 13 h 32"/>
                    <a:gd name="T36" fmla="*/ 48 w 48"/>
                    <a:gd name="T37" fmla="*/ 2 h 32"/>
                    <a:gd name="T38" fmla="*/ 48 w 48"/>
                    <a:gd name="T39" fmla="*/ 2 h 32"/>
                    <a:gd name="T40" fmla="*/ 48 w 48"/>
                    <a:gd name="T41" fmla="*/ 0 h 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2"/>
                    <a:gd name="T65" fmla="*/ 48 w 48"/>
                    <a:gd name="T66" fmla="*/ 32 h 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2">
                      <a:moveTo>
                        <a:pt x="48" y="0"/>
                      </a:move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37" y="11"/>
                      </a:lnTo>
                      <a:lnTo>
                        <a:pt x="41" y="13"/>
                      </a:lnTo>
                      <a:lnTo>
                        <a:pt x="39" y="9"/>
                      </a:lnTo>
                      <a:lnTo>
                        <a:pt x="29" y="19"/>
                      </a:lnTo>
                      <a:lnTo>
                        <a:pt x="31" y="21"/>
                      </a:lnTo>
                      <a:lnTo>
                        <a:pt x="31" y="17"/>
                      </a:lnTo>
                      <a:lnTo>
                        <a:pt x="18" y="23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20" y="30"/>
                      </a:lnTo>
                      <a:lnTo>
                        <a:pt x="33" y="25"/>
                      </a:lnTo>
                      <a:lnTo>
                        <a:pt x="35" y="2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" name="Group 101"/>
              <p:cNvGrpSpPr>
                <a:grpSpLocks noChangeAspect="1"/>
              </p:cNvGrpSpPr>
              <p:nvPr/>
            </p:nvGrpSpPr>
            <p:grpSpPr bwMode="auto">
              <a:xfrm>
                <a:off x="1713" y="2256"/>
                <a:ext cx="85" cy="34"/>
                <a:chOff x="1713" y="2256"/>
                <a:chExt cx="85" cy="34"/>
              </a:xfrm>
            </p:grpSpPr>
            <p:sp>
              <p:nvSpPr>
                <p:cNvPr id="81" name="Freeform 102"/>
                <p:cNvSpPr>
                  <a:spLocks noChangeAspect="1"/>
                </p:cNvSpPr>
                <p:nvPr/>
              </p:nvSpPr>
              <p:spPr bwMode="auto">
                <a:xfrm>
                  <a:off x="1713" y="2258"/>
                  <a:ext cx="48" cy="32"/>
                </a:xfrm>
                <a:custGeom>
                  <a:avLst/>
                  <a:gdLst>
                    <a:gd name="T0" fmla="*/ 48 w 48"/>
                    <a:gd name="T1" fmla="*/ 32 h 32"/>
                    <a:gd name="T2" fmla="*/ 48 w 48"/>
                    <a:gd name="T3" fmla="*/ 25 h 32"/>
                    <a:gd name="T4" fmla="*/ 46 w 48"/>
                    <a:gd name="T5" fmla="*/ 25 h 32"/>
                    <a:gd name="T6" fmla="*/ 46 w 48"/>
                    <a:gd name="T7" fmla="*/ 25 h 32"/>
                    <a:gd name="T8" fmla="*/ 29 w 48"/>
                    <a:gd name="T9" fmla="*/ 23 h 32"/>
                    <a:gd name="T10" fmla="*/ 31 w 48"/>
                    <a:gd name="T11" fmla="*/ 27 h 32"/>
                    <a:gd name="T12" fmla="*/ 31 w 48"/>
                    <a:gd name="T13" fmla="*/ 23 h 32"/>
                    <a:gd name="T14" fmla="*/ 17 w 48"/>
                    <a:gd name="T15" fmla="*/ 17 h 32"/>
                    <a:gd name="T16" fmla="*/ 17 w 48"/>
                    <a:gd name="T17" fmla="*/ 21 h 32"/>
                    <a:gd name="T18" fmla="*/ 19 w 48"/>
                    <a:gd name="T19" fmla="*/ 19 h 32"/>
                    <a:gd name="T20" fmla="*/ 10 w 48"/>
                    <a:gd name="T21" fmla="*/ 9 h 32"/>
                    <a:gd name="T22" fmla="*/ 8 w 48"/>
                    <a:gd name="T23" fmla="*/ 13 h 32"/>
                    <a:gd name="T24" fmla="*/ 12 w 48"/>
                    <a:gd name="T25" fmla="*/ 11 h 32"/>
                    <a:gd name="T26" fmla="*/ 8 w 48"/>
                    <a:gd name="T27" fmla="*/ 2 h 32"/>
                    <a:gd name="T28" fmla="*/ 8 w 48"/>
                    <a:gd name="T29" fmla="*/ 0 h 32"/>
                    <a:gd name="T30" fmla="*/ 8 w 48"/>
                    <a:gd name="T31" fmla="*/ 0 h 32"/>
                    <a:gd name="T32" fmla="*/ 0 w 48"/>
                    <a:gd name="T33" fmla="*/ 0 h 32"/>
                    <a:gd name="T34" fmla="*/ 0 w 48"/>
                    <a:gd name="T35" fmla="*/ 2 h 32"/>
                    <a:gd name="T36" fmla="*/ 0 w 48"/>
                    <a:gd name="T37" fmla="*/ 2 h 32"/>
                    <a:gd name="T38" fmla="*/ 4 w 48"/>
                    <a:gd name="T39" fmla="*/ 13 h 32"/>
                    <a:gd name="T40" fmla="*/ 4 w 48"/>
                    <a:gd name="T41" fmla="*/ 15 h 32"/>
                    <a:gd name="T42" fmla="*/ 14 w 48"/>
                    <a:gd name="T43" fmla="*/ 25 h 32"/>
                    <a:gd name="T44" fmla="*/ 15 w 48"/>
                    <a:gd name="T45" fmla="*/ 25 h 32"/>
                    <a:gd name="T46" fmla="*/ 29 w 48"/>
                    <a:gd name="T47" fmla="*/ 30 h 32"/>
                    <a:gd name="T48" fmla="*/ 31 w 48"/>
                    <a:gd name="T49" fmla="*/ 30 h 32"/>
                    <a:gd name="T50" fmla="*/ 46 w 48"/>
                    <a:gd name="T51" fmla="*/ 32 h 32"/>
                    <a:gd name="T52" fmla="*/ 48 w 48"/>
                    <a:gd name="T53" fmla="*/ 32 h 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32"/>
                    <a:gd name="T83" fmla="*/ 48 w 48"/>
                    <a:gd name="T84" fmla="*/ 32 h 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32">
                      <a:moveTo>
                        <a:pt x="48" y="32"/>
                      </a:moveTo>
                      <a:lnTo>
                        <a:pt x="48" y="25"/>
                      </a:lnTo>
                      <a:lnTo>
                        <a:pt x="46" y="25"/>
                      </a:lnTo>
                      <a:lnTo>
                        <a:pt x="29" y="23"/>
                      </a:lnTo>
                      <a:lnTo>
                        <a:pt x="31" y="27"/>
                      </a:lnTo>
                      <a:lnTo>
                        <a:pt x="31" y="23"/>
                      </a:lnTo>
                      <a:lnTo>
                        <a:pt x="17" y="17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0" y="9"/>
                      </a:lnTo>
                      <a:lnTo>
                        <a:pt x="8" y="13"/>
                      </a:lnTo>
                      <a:lnTo>
                        <a:pt x="12" y="11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14" y="25"/>
                      </a:lnTo>
                      <a:lnTo>
                        <a:pt x="15" y="25"/>
                      </a:lnTo>
                      <a:lnTo>
                        <a:pt x="29" y="30"/>
                      </a:lnTo>
                      <a:lnTo>
                        <a:pt x="31" y="30"/>
                      </a:lnTo>
                      <a:lnTo>
                        <a:pt x="46" y="32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Freeform 103"/>
                <p:cNvSpPr>
                  <a:spLocks noChangeAspect="1"/>
                </p:cNvSpPr>
                <p:nvPr/>
              </p:nvSpPr>
              <p:spPr bwMode="auto">
                <a:xfrm>
                  <a:off x="1750" y="2256"/>
                  <a:ext cx="48" cy="32"/>
                </a:xfrm>
                <a:custGeom>
                  <a:avLst/>
                  <a:gdLst>
                    <a:gd name="T0" fmla="*/ 48 w 48"/>
                    <a:gd name="T1" fmla="*/ 0 h 32"/>
                    <a:gd name="T2" fmla="*/ 40 w 48"/>
                    <a:gd name="T3" fmla="*/ 0 h 32"/>
                    <a:gd name="T4" fmla="*/ 40 w 48"/>
                    <a:gd name="T5" fmla="*/ 0 h 32"/>
                    <a:gd name="T6" fmla="*/ 40 w 48"/>
                    <a:gd name="T7" fmla="*/ 2 h 32"/>
                    <a:gd name="T8" fmla="*/ 36 w 48"/>
                    <a:gd name="T9" fmla="*/ 11 h 32"/>
                    <a:gd name="T10" fmla="*/ 40 w 48"/>
                    <a:gd name="T11" fmla="*/ 13 h 32"/>
                    <a:gd name="T12" fmla="*/ 38 w 48"/>
                    <a:gd name="T13" fmla="*/ 9 h 32"/>
                    <a:gd name="T14" fmla="*/ 28 w 48"/>
                    <a:gd name="T15" fmla="*/ 19 h 32"/>
                    <a:gd name="T16" fmla="*/ 30 w 48"/>
                    <a:gd name="T17" fmla="*/ 21 h 32"/>
                    <a:gd name="T18" fmla="*/ 30 w 48"/>
                    <a:gd name="T19" fmla="*/ 17 h 32"/>
                    <a:gd name="T20" fmla="*/ 17 w 48"/>
                    <a:gd name="T21" fmla="*/ 23 h 32"/>
                    <a:gd name="T22" fmla="*/ 0 w 48"/>
                    <a:gd name="T23" fmla="*/ 25 h 32"/>
                    <a:gd name="T24" fmla="*/ 0 w 48"/>
                    <a:gd name="T25" fmla="*/ 32 h 32"/>
                    <a:gd name="T26" fmla="*/ 19 w 48"/>
                    <a:gd name="T27" fmla="*/ 31 h 32"/>
                    <a:gd name="T28" fmla="*/ 32 w 48"/>
                    <a:gd name="T29" fmla="*/ 25 h 32"/>
                    <a:gd name="T30" fmla="*/ 34 w 48"/>
                    <a:gd name="T31" fmla="*/ 25 h 32"/>
                    <a:gd name="T32" fmla="*/ 44 w 48"/>
                    <a:gd name="T33" fmla="*/ 15 h 32"/>
                    <a:gd name="T34" fmla="*/ 44 w 48"/>
                    <a:gd name="T35" fmla="*/ 13 h 32"/>
                    <a:gd name="T36" fmla="*/ 48 w 48"/>
                    <a:gd name="T37" fmla="*/ 2 h 32"/>
                    <a:gd name="T38" fmla="*/ 48 w 48"/>
                    <a:gd name="T39" fmla="*/ 2 h 32"/>
                    <a:gd name="T40" fmla="*/ 48 w 48"/>
                    <a:gd name="T41" fmla="*/ 0 h 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2"/>
                    <a:gd name="T65" fmla="*/ 48 w 48"/>
                    <a:gd name="T66" fmla="*/ 32 h 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2">
                      <a:moveTo>
                        <a:pt x="48" y="0"/>
                      </a:move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36" y="11"/>
                      </a:lnTo>
                      <a:lnTo>
                        <a:pt x="40" y="13"/>
                      </a:lnTo>
                      <a:lnTo>
                        <a:pt x="38" y="9"/>
                      </a:lnTo>
                      <a:lnTo>
                        <a:pt x="28" y="19"/>
                      </a:lnTo>
                      <a:lnTo>
                        <a:pt x="30" y="21"/>
                      </a:lnTo>
                      <a:lnTo>
                        <a:pt x="30" y="17"/>
                      </a:lnTo>
                      <a:lnTo>
                        <a:pt x="17" y="23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9" y="31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44" y="15"/>
                      </a:lnTo>
                      <a:lnTo>
                        <a:pt x="44" y="13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" name="Freeform 104"/>
              <p:cNvSpPr>
                <a:spLocks noChangeAspect="1"/>
              </p:cNvSpPr>
              <p:nvPr/>
            </p:nvSpPr>
            <p:spPr bwMode="auto">
              <a:xfrm>
                <a:off x="1782" y="2258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8 w 48"/>
                  <a:gd name="T3" fmla="*/ 25 h 32"/>
                  <a:gd name="T4" fmla="*/ 29 w 48"/>
                  <a:gd name="T5" fmla="*/ 23 h 32"/>
                  <a:gd name="T6" fmla="*/ 31 w 48"/>
                  <a:gd name="T7" fmla="*/ 27 h 32"/>
                  <a:gd name="T8" fmla="*/ 31 w 48"/>
                  <a:gd name="T9" fmla="*/ 23 h 32"/>
                  <a:gd name="T10" fmla="*/ 17 w 48"/>
                  <a:gd name="T11" fmla="*/ 17 h 32"/>
                  <a:gd name="T12" fmla="*/ 17 w 48"/>
                  <a:gd name="T13" fmla="*/ 21 h 32"/>
                  <a:gd name="T14" fmla="*/ 19 w 48"/>
                  <a:gd name="T15" fmla="*/ 19 h 32"/>
                  <a:gd name="T16" fmla="*/ 10 w 48"/>
                  <a:gd name="T17" fmla="*/ 9 h 32"/>
                  <a:gd name="T18" fmla="*/ 8 w 48"/>
                  <a:gd name="T19" fmla="*/ 13 h 32"/>
                  <a:gd name="T20" fmla="*/ 12 w 48"/>
                  <a:gd name="T21" fmla="*/ 11 h 32"/>
                  <a:gd name="T22" fmla="*/ 8 w 48"/>
                  <a:gd name="T23" fmla="*/ 2 h 32"/>
                  <a:gd name="T24" fmla="*/ 8 w 48"/>
                  <a:gd name="T25" fmla="*/ 0 h 32"/>
                  <a:gd name="T26" fmla="*/ 8 w 48"/>
                  <a:gd name="T27" fmla="*/ 0 h 32"/>
                  <a:gd name="T28" fmla="*/ 0 w 48"/>
                  <a:gd name="T29" fmla="*/ 0 h 32"/>
                  <a:gd name="T30" fmla="*/ 0 w 48"/>
                  <a:gd name="T31" fmla="*/ 2 h 32"/>
                  <a:gd name="T32" fmla="*/ 0 w 48"/>
                  <a:gd name="T33" fmla="*/ 2 h 32"/>
                  <a:gd name="T34" fmla="*/ 4 w 48"/>
                  <a:gd name="T35" fmla="*/ 13 h 32"/>
                  <a:gd name="T36" fmla="*/ 4 w 48"/>
                  <a:gd name="T37" fmla="*/ 15 h 32"/>
                  <a:gd name="T38" fmla="*/ 14 w 48"/>
                  <a:gd name="T39" fmla="*/ 25 h 32"/>
                  <a:gd name="T40" fmla="*/ 16 w 48"/>
                  <a:gd name="T41" fmla="*/ 25 h 32"/>
                  <a:gd name="T42" fmla="*/ 29 w 48"/>
                  <a:gd name="T43" fmla="*/ 30 h 32"/>
                  <a:gd name="T44" fmla="*/ 31 w 48"/>
                  <a:gd name="T45" fmla="*/ 30 h 32"/>
                  <a:gd name="T46" fmla="*/ 48 w 48"/>
                  <a:gd name="T47" fmla="*/ 32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32"/>
                  <a:gd name="T74" fmla="*/ 48 w 48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32">
                    <a:moveTo>
                      <a:pt x="48" y="32"/>
                    </a:moveTo>
                    <a:lnTo>
                      <a:pt x="48" y="25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12" y="11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Rectangle 105"/>
            <p:cNvSpPr>
              <a:spLocks noChangeAspect="1" noChangeArrowheads="1"/>
            </p:cNvSpPr>
            <p:nvPr/>
          </p:nvSpPr>
          <p:spPr bwMode="auto">
            <a:xfrm>
              <a:off x="1074" y="684"/>
              <a:ext cx="237" cy="521"/>
            </a:xfrm>
            <a:prstGeom prst="rect">
              <a:avLst/>
            </a:prstGeom>
            <a:noFill/>
            <a:ln w="12700">
              <a:solidFill>
                <a:srgbClr val="CC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106"/>
            <p:cNvSpPr>
              <a:spLocks noChangeAspect="1" noChangeShapeType="1"/>
            </p:cNvSpPr>
            <p:nvPr/>
          </p:nvSpPr>
          <p:spPr bwMode="auto">
            <a:xfrm flipV="1">
              <a:off x="1086" y="690"/>
              <a:ext cx="85" cy="284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07"/>
            <p:cNvSpPr>
              <a:spLocks noChangeAspect="1" noChangeShapeType="1"/>
            </p:cNvSpPr>
            <p:nvPr/>
          </p:nvSpPr>
          <p:spPr bwMode="auto">
            <a:xfrm flipV="1">
              <a:off x="1088" y="729"/>
              <a:ext cx="213" cy="238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108"/>
            <p:cNvSpPr>
              <a:spLocks noChangeAspect="1" noChangeShapeType="1"/>
            </p:cNvSpPr>
            <p:nvPr/>
          </p:nvSpPr>
          <p:spPr bwMode="auto">
            <a:xfrm flipV="1">
              <a:off x="1090" y="705"/>
              <a:ext cx="209" cy="262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09"/>
            <p:cNvSpPr>
              <a:spLocks noChangeAspect="1" noChangeShapeType="1"/>
            </p:cNvSpPr>
            <p:nvPr/>
          </p:nvSpPr>
          <p:spPr bwMode="auto">
            <a:xfrm flipV="1">
              <a:off x="1087" y="690"/>
              <a:ext cx="98" cy="282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110"/>
            <p:cNvSpPr>
              <a:spLocks noChangeAspect="1" noChangeShapeType="1"/>
            </p:cNvSpPr>
            <p:nvPr/>
          </p:nvSpPr>
          <p:spPr bwMode="auto">
            <a:xfrm flipV="1">
              <a:off x="1091" y="695"/>
              <a:ext cx="65" cy="273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11"/>
            <p:cNvSpPr>
              <a:spLocks noChangeAspect="1" noChangeShapeType="1"/>
            </p:cNvSpPr>
            <p:nvPr/>
          </p:nvSpPr>
          <p:spPr bwMode="auto">
            <a:xfrm flipV="1">
              <a:off x="1086" y="692"/>
              <a:ext cx="201" cy="278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112"/>
            <p:cNvSpPr>
              <a:spLocks noChangeAspect="1" noChangeShapeType="1"/>
            </p:cNvSpPr>
            <p:nvPr/>
          </p:nvSpPr>
          <p:spPr bwMode="auto">
            <a:xfrm flipV="1">
              <a:off x="1092" y="692"/>
              <a:ext cx="21" cy="269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Dot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13"/>
            <p:cNvSpPr>
              <a:spLocks noChangeAspect="1" noChangeShapeType="1"/>
            </p:cNvSpPr>
            <p:nvPr/>
          </p:nvSpPr>
          <p:spPr bwMode="auto">
            <a:xfrm flipV="1">
              <a:off x="1087" y="687"/>
              <a:ext cx="145" cy="283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Dot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114"/>
            <p:cNvSpPr>
              <a:spLocks noChangeAspect="1" noChangeShapeType="1"/>
            </p:cNvSpPr>
            <p:nvPr/>
          </p:nvSpPr>
          <p:spPr bwMode="auto">
            <a:xfrm flipV="1">
              <a:off x="1092" y="693"/>
              <a:ext cx="154" cy="269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15"/>
            <p:cNvSpPr>
              <a:spLocks noChangeAspect="1" noChangeShapeType="1"/>
            </p:cNvSpPr>
            <p:nvPr/>
          </p:nvSpPr>
          <p:spPr bwMode="auto">
            <a:xfrm flipV="1">
              <a:off x="1090" y="695"/>
              <a:ext cx="108" cy="275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16"/>
            <p:cNvSpPr>
              <a:spLocks noChangeAspect="1" noChangeShapeType="1"/>
            </p:cNvSpPr>
            <p:nvPr/>
          </p:nvSpPr>
          <p:spPr bwMode="auto">
            <a:xfrm flipV="1">
              <a:off x="1087" y="689"/>
              <a:ext cx="128" cy="282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17"/>
            <p:cNvSpPr>
              <a:spLocks noChangeAspect="1" noChangeShapeType="1"/>
            </p:cNvSpPr>
            <p:nvPr/>
          </p:nvSpPr>
          <p:spPr bwMode="auto">
            <a:xfrm flipV="1">
              <a:off x="1084" y="903"/>
              <a:ext cx="220" cy="75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18"/>
            <p:cNvSpPr>
              <a:spLocks noChangeAspect="1" noChangeShapeType="1"/>
            </p:cNvSpPr>
            <p:nvPr/>
          </p:nvSpPr>
          <p:spPr bwMode="auto">
            <a:xfrm flipV="1">
              <a:off x="1085" y="923"/>
              <a:ext cx="216" cy="56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19"/>
            <p:cNvSpPr>
              <a:spLocks noChangeAspect="1" noChangeShapeType="1"/>
            </p:cNvSpPr>
            <p:nvPr/>
          </p:nvSpPr>
          <p:spPr bwMode="auto">
            <a:xfrm flipV="1">
              <a:off x="1089" y="817"/>
              <a:ext cx="217" cy="157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20"/>
            <p:cNvSpPr>
              <a:spLocks noChangeAspect="1" noChangeShapeType="1"/>
            </p:cNvSpPr>
            <p:nvPr/>
          </p:nvSpPr>
          <p:spPr bwMode="auto">
            <a:xfrm flipV="1">
              <a:off x="1087" y="694"/>
              <a:ext cx="177" cy="273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21"/>
            <p:cNvSpPr>
              <a:spLocks noChangeAspect="1" noChangeShapeType="1"/>
            </p:cNvSpPr>
            <p:nvPr/>
          </p:nvSpPr>
          <p:spPr bwMode="auto">
            <a:xfrm flipV="1">
              <a:off x="1091" y="840"/>
              <a:ext cx="212" cy="135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22"/>
            <p:cNvSpPr>
              <a:spLocks noChangeAspect="1" noChangeShapeType="1"/>
            </p:cNvSpPr>
            <p:nvPr/>
          </p:nvSpPr>
          <p:spPr bwMode="auto">
            <a:xfrm flipV="1">
              <a:off x="1090" y="862"/>
              <a:ext cx="210" cy="115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123"/>
            <p:cNvSpPr>
              <a:spLocks noChangeAspect="1" noChangeShapeType="1"/>
            </p:cNvSpPr>
            <p:nvPr/>
          </p:nvSpPr>
          <p:spPr bwMode="auto">
            <a:xfrm flipV="1">
              <a:off x="1087" y="880"/>
              <a:ext cx="219" cy="98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124"/>
            <p:cNvSpPr>
              <a:spLocks noChangeAspect="1" noChangeShapeType="1"/>
            </p:cNvSpPr>
            <p:nvPr/>
          </p:nvSpPr>
          <p:spPr bwMode="auto">
            <a:xfrm flipV="1">
              <a:off x="1084" y="799"/>
              <a:ext cx="218" cy="176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125"/>
            <p:cNvSpPr>
              <a:spLocks noChangeAspect="1" noChangeShapeType="1"/>
            </p:cNvSpPr>
            <p:nvPr/>
          </p:nvSpPr>
          <p:spPr bwMode="auto">
            <a:xfrm flipV="1">
              <a:off x="1086" y="776"/>
              <a:ext cx="217" cy="196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26"/>
            <p:cNvSpPr>
              <a:spLocks noChangeAspect="1" noChangeShapeType="1"/>
            </p:cNvSpPr>
            <p:nvPr/>
          </p:nvSpPr>
          <p:spPr bwMode="auto">
            <a:xfrm flipV="1">
              <a:off x="1092" y="754"/>
              <a:ext cx="210" cy="215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Dot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27"/>
            <p:cNvSpPr>
              <a:spLocks noChangeAspect="1" noChangeShapeType="1"/>
            </p:cNvSpPr>
            <p:nvPr/>
          </p:nvSpPr>
          <p:spPr bwMode="auto">
            <a:xfrm flipV="1">
              <a:off x="1090" y="692"/>
              <a:ext cx="52" cy="269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128"/>
            <p:cNvSpPr>
              <a:spLocks noChangeAspect="1" noChangeShapeType="1"/>
            </p:cNvSpPr>
            <p:nvPr/>
          </p:nvSpPr>
          <p:spPr bwMode="auto">
            <a:xfrm flipV="1">
              <a:off x="1091" y="690"/>
              <a:ext cx="36" cy="276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29"/>
            <p:cNvSpPr>
              <a:spLocks noChangeAspect="1" noChangeShapeType="1"/>
            </p:cNvSpPr>
            <p:nvPr/>
          </p:nvSpPr>
          <p:spPr bwMode="auto">
            <a:xfrm flipH="1" flipV="1">
              <a:off x="1085" y="688"/>
              <a:ext cx="1" cy="276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130"/>
            <p:cNvSpPr>
              <a:spLocks noChangeAspect="1" noChangeShapeType="1"/>
            </p:cNvSpPr>
            <p:nvPr/>
          </p:nvSpPr>
          <p:spPr bwMode="auto">
            <a:xfrm flipV="1">
              <a:off x="1087" y="690"/>
              <a:ext cx="12" cy="275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131"/>
            <p:cNvSpPr>
              <a:spLocks noChangeAspect="1" noChangeShapeType="1"/>
            </p:cNvSpPr>
            <p:nvPr/>
          </p:nvSpPr>
          <p:spPr bwMode="auto">
            <a:xfrm flipV="1">
              <a:off x="1088" y="937"/>
              <a:ext cx="215" cy="42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32"/>
            <p:cNvSpPr>
              <a:spLocks noChangeAspect="1" noChangeShapeType="1"/>
            </p:cNvSpPr>
            <p:nvPr/>
          </p:nvSpPr>
          <p:spPr bwMode="auto">
            <a:xfrm flipV="1">
              <a:off x="1087" y="952"/>
              <a:ext cx="216" cy="31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133"/>
            <p:cNvSpPr>
              <a:spLocks noChangeAspect="1" noChangeShapeType="1"/>
            </p:cNvSpPr>
            <p:nvPr/>
          </p:nvSpPr>
          <p:spPr bwMode="auto">
            <a:xfrm flipV="1">
              <a:off x="1091" y="964"/>
              <a:ext cx="212" cy="19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134"/>
            <p:cNvSpPr>
              <a:spLocks noChangeAspect="1" noChangeShapeType="1"/>
            </p:cNvSpPr>
            <p:nvPr/>
          </p:nvSpPr>
          <p:spPr bwMode="auto">
            <a:xfrm flipV="1">
              <a:off x="1089" y="975"/>
              <a:ext cx="213" cy="7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135"/>
            <p:cNvSpPr>
              <a:spLocks noChangeAspect="1"/>
            </p:cNvSpPr>
            <p:nvPr/>
          </p:nvSpPr>
          <p:spPr bwMode="auto">
            <a:xfrm>
              <a:off x="859" y="998"/>
              <a:ext cx="123" cy="54"/>
            </a:xfrm>
            <a:custGeom>
              <a:avLst/>
              <a:gdLst>
                <a:gd name="T0" fmla="*/ 5 w 123"/>
                <a:gd name="T1" fmla="*/ 54 h 54"/>
                <a:gd name="T2" fmla="*/ 123 w 123"/>
                <a:gd name="T3" fmla="*/ 54 h 54"/>
                <a:gd name="T4" fmla="*/ 123 w 123"/>
                <a:gd name="T5" fmla="*/ 0 h 54"/>
                <a:gd name="T6" fmla="*/ 60 w 123"/>
                <a:gd name="T7" fmla="*/ 0 h 54"/>
                <a:gd name="T8" fmla="*/ 60 w 123"/>
                <a:gd name="T9" fmla="*/ 45 h 54"/>
                <a:gd name="T10" fmla="*/ 0 w 123"/>
                <a:gd name="T11" fmla="*/ 45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"/>
                <a:gd name="T19" fmla="*/ 0 h 54"/>
                <a:gd name="T20" fmla="*/ 123 w 12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" h="54">
                  <a:moveTo>
                    <a:pt x="5" y="54"/>
                  </a:moveTo>
                  <a:lnTo>
                    <a:pt x="123" y="54"/>
                  </a:lnTo>
                  <a:lnTo>
                    <a:pt x="123" y="0"/>
                  </a:lnTo>
                  <a:lnTo>
                    <a:pt x="60" y="0"/>
                  </a:lnTo>
                  <a:lnTo>
                    <a:pt x="60" y="45"/>
                  </a:lnTo>
                  <a:lnTo>
                    <a:pt x="0" y="45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136"/>
            <p:cNvSpPr>
              <a:spLocks noChangeAspect="1"/>
            </p:cNvSpPr>
            <p:nvPr/>
          </p:nvSpPr>
          <p:spPr bwMode="auto">
            <a:xfrm>
              <a:off x="791" y="708"/>
              <a:ext cx="56" cy="47"/>
            </a:xfrm>
            <a:custGeom>
              <a:avLst/>
              <a:gdLst>
                <a:gd name="T0" fmla="*/ 0 w 56"/>
                <a:gd name="T1" fmla="*/ 0 h 38"/>
                <a:gd name="T2" fmla="*/ 0 w 56"/>
                <a:gd name="T3" fmla="*/ 257 h 38"/>
                <a:gd name="T4" fmla="*/ 56 w 56"/>
                <a:gd name="T5" fmla="*/ 257 h 38"/>
                <a:gd name="T6" fmla="*/ 56 w 56"/>
                <a:gd name="T7" fmla="*/ 0 h 38"/>
                <a:gd name="T8" fmla="*/ 0 w 5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8"/>
                <a:gd name="T17" fmla="*/ 56 w 5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8">
                  <a:moveTo>
                    <a:pt x="0" y="0"/>
                  </a:moveTo>
                  <a:lnTo>
                    <a:pt x="0" y="38"/>
                  </a:lnTo>
                  <a:lnTo>
                    <a:pt x="56" y="38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137"/>
            <p:cNvSpPr>
              <a:spLocks noChangeAspect="1"/>
            </p:cNvSpPr>
            <p:nvPr/>
          </p:nvSpPr>
          <p:spPr bwMode="auto">
            <a:xfrm>
              <a:off x="1077" y="727"/>
              <a:ext cx="197" cy="254"/>
            </a:xfrm>
            <a:custGeom>
              <a:avLst/>
              <a:gdLst>
                <a:gd name="T0" fmla="*/ 0 w 197"/>
                <a:gd name="T1" fmla="*/ 93 h 248"/>
                <a:gd name="T2" fmla="*/ 23 w 197"/>
                <a:gd name="T3" fmla="*/ 95 h 248"/>
                <a:gd name="T4" fmla="*/ 56 w 197"/>
                <a:gd name="T5" fmla="*/ 0 h 248"/>
                <a:gd name="T6" fmla="*/ 63 w 197"/>
                <a:gd name="T7" fmla="*/ 92 h 248"/>
                <a:gd name="T8" fmla="*/ 65 w 197"/>
                <a:gd name="T9" fmla="*/ 105 h 248"/>
                <a:gd name="T10" fmla="*/ 89 w 197"/>
                <a:gd name="T11" fmla="*/ 92 h 248"/>
                <a:gd name="T12" fmla="*/ 96 w 197"/>
                <a:gd name="T13" fmla="*/ 123 h 248"/>
                <a:gd name="T14" fmla="*/ 155 w 197"/>
                <a:gd name="T15" fmla="*/ 90 h 248"/>
                <a:gd name="T16" fmla="*/ 120 w 197"/>
                <a:gd name="T17" fmla="*/ 171 h 248"/>
                <a:gd name="T18" fmla="*/ 122 w 197"/>
                <a:gd name="T19" fmla="*/ 185 h 248"/>
                <a:gd name="T20" fmla="*/ 140 w 197"/>
                <a:gd name="T21" fmla="*/ 185 h 248"/>
                <a:gd name="T22" fmla="*/ 132 w 197"/>
                <a:gd name="T23" fmla="*/ 226 h 248"/>
                <a:gd name="T24" fmla="*/ 197 w 197"/>
                <a:gd name="T25" fmla="*/ 229 h 248"/>
                <a:gd name="T26" fmla="*/ 168 w 197"/>
                <a:gd name="T27" fmla="*/ 266 h 248"/>
                <a:gd name="T28" fmla="*/ 150 w 197"/>
                <a:gd name="T29" fmla="*/ 274 h 248"/>
                <a:gd name="T30" fmla="*/ 146 w 197"/>
                <a:gd name="T31" fmla="*/ 291 h 248"/>
                <a:gd name="T32" fmla="*/ 177 w 197"/>
                <a:gd name="T33" fmla="*/ 291 h 248"/>
                <a:gd name="T34" fmla="*/ 177 w 197"/>
                <a:gd name="T35" fmla="*/ 307 h 248"/>
                <a:gd name="T36" fmla="*/ 2 w 197"/>
                <a:gd name="T37" fmla="*/ 301 h 248"/>
                <a:gd name="T38" fmla="*/ 0 w 197"/>
                <a:gd name="T39" fmla="*/ 93 h 2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7"/>
                <a:gd name="T61" fmla="*/ 0 h 248"/>
                <a:gd name="T62" fmla="*/ 197 w 197"/>
                <a:gd name="T63" fmla="*/ 248 h 2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7" h="248">
                  <a:moveTo>
                    <a:pt x="0" y="75"/>
                  </a:moveTo>
                  <a:lnTo>
                    <a:pt x="23" y="77"/>
                  </a:lnTo>
                  <a:lnTo>
                    <a:pt x="56" y="0"/>
                  </a:lnTo>
                  <a:lnTo>
                    <a:pt x="63" y="74"/>
                  </a:lnTo>
                  <a:lnTo>
                    <a:pt x="65" y="87"/>
                  </a:lnTo>
                  <a:lnTo>
                    <a:pt x="89" y="74"/>
                  </a:lnTo>
                  <a:lnTo>
                    <a:pt x="96" y="99"/>
                  </a:lnTo>
                  <a:lnTo>
                    <a:pt x="155" y="72"/>
                  </a:lnTo>
                  <a:lnTo>
                    <a:pt x="120" y="138"/>
                  </a:lnTo>
                  <a:lnTo>
                    <a:pt x="122" y="149"/>
                  </a:lnTo>
                  <a:lnTo>
                    <a:pt x="140" y="149"/>
                  </a:lnTo>
                  <a:lnTo>
                    <a:pt x="132" y="182"/>
                  </a:lnTo>
                  <a:lnTo>
                    <a:pt x="197" y="185"/>
                  </a:lnTo>
                  <a:lnTo>
                    <a:pt x="168" y="215"/>
                  </a:lnTo>
                  <a:lnTo>
                    <a:pt x="150" y="222"/>
                  </a:lnTo>
                  <a:lnTo>
                    <a:pt x="146" y="234"/>
                  </a:lnTo>
                  <a:lnTo>
                    <a:pt x="177" y="234"/>
                  </a:lnTo>
                  <a:lnTo>
                    <a:pt x="177" y="248"/>
                  </a:lnTo>
                  <a:lnTo>
                    <a:pt x="2" y="24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138"/>
            <p:cNvSpPr>
              <a:spLocks noChangeAspect="1"/>
            </p:cNvSpPr>
            <p:nvPr/>
          </p:nvSpPr>
          <p:spPr bwMode="auto">
            <a:xfrm>
              <a:off x="1077" y="741"/>
              <a:ext cx="181" cy="246"/>
            </a:xfrm>
            <a:custGeom>
              <a:avLst/>
              <a:gdLst>
                <a:gd name="T0" fmla="*/ 0 w 227"/>
                <a:gd name="T1" fmla="*/ 23 h 284"/>
                <a:gd name="T2" fmla="*/ 0 w 227"/>
                <a:gd name="T3" fmla="*/ 78 h 284"/>
                <a:gd name="T4" fmla="*/ 21 w 227"/>
                <a:gd name="T5" fmla="*/ 78 h 284"/>
                <a:gd name="T6" fmla="*/ 27 w 227"/>
                <a:gd name="T7" fmla="*/ 72 h 284"/>
                <a:gd name="T8" fmla="*/ 21 w 227"/>
                <a:gd name="T9" fmla="*/ 72 h 284"/>
                <a:gd name="T10" fmla="*/ 21 w 227"/>
                <a:gd name="T11" fmla="*/ 68 h 284"/>
                <a:gd name="T12" fmla="*/ 30 w 227"/>
                <a:gd name="T13" fmla="*/ 55 h 284"/>
                <a:gd name="T14" fmla="*/ 19 w 227"/>
                <a:gd name="T15" fmla="*/ 55 h 284"/>
                <a:gd name="T16" fmla="*/ 21 w 227"/>
                <a:gd name="T17" fmla="*/ 45 h 284"/>
                <a:gd name="T18" fmla="*/ 19 w 227"/>
                <a:gd name="T19" fmla="*/ 45 h 284"/>
                <a:gd name="T20" fmla="*/ 17 w 227"/>
                <a:gd name="T21" fmla="*/ 40 h 284"/>
                <a:gd name="T22" fmla="*/ 23 w 227"/>
                <a:gd name="T23" fmla="*/ 23 h 284"/>
                <a:gd name="T24" fmla="*/ 13 w 227"/>
                <a:gd name="T25" fmla="*/ 35 h 284"/>
                <a:gd name="T26" fmla="*/ 13 w 227"/>
                <a:gd name="T27" fmla="*/ 27 h 284"/>
                <a:gd name="T28" fmla="*/ 13 w 227"/>
                <a:gd name="T29" fmla="*/ 23 h 284"/>
                <a:gd name="T30" fmla="*/ 11 w 227"/>
                <a:gd name="T31" fmla="*/ 27 h 284"/>
                <a:gd name="T32" fmla="*/ 9 w 227"/>
                <a:gd name="T33" fmla="*/ 23 h 284"/>
                <a:gd name="T34" fmla="*/ 9 w 227"/>
                <a:gd name="T35" fmla="*/ 0 h 284"/>
                <a:gd name="T36" fmla="*/ 4 w 227"/>
                <a:gd name="T37" fmla="*/ 23 h 284"/>
                <a:gd name="T38" fmla="*/ 0 w 227"/>
                <a:gd name="T39" fmla="*/ 23 h 2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7"/>
                <a:gd name="T61" fmla="*/ 0 h 284"/>
                <a:gd name="T62" fmla="*/ 227 w 227"/>
                <a:gd name="T63" fmla="*/ 284 h 2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7" h="284">
                  <a:moveTo>
                    <a:pt x="0" y="81"/>
                  </a:moveTo>
                  <a:lnTo>
                    <a:pt x="0" y="284"/>
                  </a:lnTo>
                  <a:lnTo>
                    <a:pt x="161" y="284"/>
                  </a:lnTo>
                  <a:lnTo>
                    <a:pt x="211" y="263"/>
                  </a:lnTo>
                  <a:lnTo>
                    <a:pt x="161" y="263"/>
                  </a:lnTo>
                  <a:lnTo>
                    <a:pt x="161" y="244"/>
                  </a:lnTo>
                  <a:lnTo>
                    <a:pt x="227" y="203"/>
                  </a:lnTo>
                  <a:lnTo>
                    <a:pt x="144" y="203"/>
                  </a:lnTo>
                  <a:lnTo>
                    <a:pt x="161" y="163"/>
                  </a:lnTo>
                  <a:lnTo>
                    <a:pt x="144" y="163"/>
                  </a:lnTo>
                  <a:lnTo>
                    <a:pt x="129" y="142"/>
                  </a:lnTo>
                  <a:lnTo>
                    <a:pt x="177" y="81"/>
                  </a:lnTo>
                  <a:lnTo>
                    <a:pt x="98" y="123"/>
                  </a:lnTo>
                  <a:lnTo>
                    <a:pt x="98" y="100"/>
                  </a:lnTo>
                  <a:lnTo>
                    <a:pt x="98" y="81"/>
                  </a:lnTo>
                  <a:lnTo>
                    <a:pt x="81" y="100"/>
                  </a:lnTo>
                  <a:lnTo>
                    <a:pt x="65" y="81"/>
                  </a:lnTo>
                  <a:lnTo>
                    <a:pt x="65" y="0"/>
                  </a:lnTo>
                  <a:lnTo>
                    <a:pt x="31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" name="Group 139"/>
            <p:cNvGrpSpPr>
              <a:grpSpLocks noChangeAspect="1"/>
            </p:cNvGrpSpPr>
            <p:nvPr/>
          </p:nvGrpSpPr>
          <p:grpSpPr bwMode="auto">
            <a:xfrm>
              <a:off x="1072" y="984"/>
              <a:ext cx="228" cy="31"/>
              <a:chOff x="1544" y="2256"/>
              <a:chExt cx="286" cy="36"/>
            </a:xfrm>
          </p:grpSpPr>
          <p:sp>
            <p:nvSpPr>
              <p:cNvPr id="65" name="Freeform 140"/>
              <p:cNvSpPr>
                <a:spLocks noChangeAspect="1"/>
              </p:cNvSpPr>
              <p:nvPr/>
            </p:nvSpPr>
            <p:spPr bwMode="auto">
              <a:xfrm>
                <a:off x="1544" y="2258"/>
                <a:ext cx="48" cy="32"/>
              </a:xfrm>
              <a:custGeom>
                <a:avLst/>
                <a:gdLst>
                  <a:gd name="T0" fmla="*/ 48 w 48"/>
                  <a:gd name="T1" fmla="*/ 0 h 32"/>
                  <a:gd name="T2" fmla="*/ 40 w 48"/>
                  <a:gd name="T3" fmla="*/ 0 h 32"/>
                  <a:gd name="T4" fmla="*/ 40 w 48"/>
                  <a:gd name="T5" fmla="*/ 0 h 32"/>
                  <a:gd name="T6" fmla="*/ 40 w 48"/>
                  <a:gd name="T7" fmla="*/ 2 h 32"/>
                  <a:gd name="T8" fmla="*/ 37 w 48"/>
                  <a:gd name="T9" fmla="*/ 11 h 32"/>
                  <a:gd name="T10" fmla="*/ 40 w 48"/>
                  <a:gd name="T11" fmla="*/ 13 h 32"/>
                  <a:gd name="T12" fmla="*/ 39 w 48"/>
                  <a:gd name="T13" fmla="*/ 9 h 32"/>
                  <a:gd name="T14" fmla="*/ 29 w 48"/>
                  <a:gd name="T15" fmla="*/ 19 h 32"/>
                  <a:gd name="T16" fmla="*/ 31 w 48"/>
                  <a:gd name="T17" fmla="*/ 21 h 32"/>
                  <a:gd name="T18" fmla="*/ 31 w 48"/>
                  <a:gd name="T19" fmla="*/ 17 h 32"/>
                  <a:gd name="T20" fmla="*/ 17 w 48"/>
                  <a:gd name="T21" fmla="*/ 23 h 32"/>
                  <a:gd name="T22" fmla="*/ 0 w 48"/>
                  <a:gd name="T23" fmla="*/ 25 h 32"/>
                  <a:gd name="T24" fmla="*/ 0 w 48"/>
                  <a:gd name="T25" fmla="*/ 32 h 32"/>
                  <a:gd name="T26" fmla="*/ 19 w 48"/>
                  <a:gd name="T27" fmla="*/ 30 h 32"/>
                  <a:gd name="T28" fmla="*/ 33 w 48"/>
                  <a:gd name="T29" fmla="*/ 25 h 32"/>
                  <a:gd name="T30" fmla="*/ 35 w 48"/>
                  <a:gd name="T31" fmla="*/ 25 h 32"/>
                  <a:gd name="T32" fmla="*/ 44 w 48"/>
                  <a:gd name="T33" fmla="*/ 15 h 32"/>
                  <a:gd name="T34" fmla="*/ 44 w 48"/>
                  <a:gd name="T35" fmla="*/ 13 h 32"/>
                  <a:gd name="T36" fmla="*/ 48 w 48"/>
                  <a:gd name="T37" fmla="*/ 2 h 32"/>
                  <a:gd name="T38" fmla="*/ 48 w 48"/>
                  <a:gd name="T39" fmla="*/ 2 h 32"/>
                  <a:gd name="T40" fmla="*/ 48 w 48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32"/>
                  <a:gd name="T65" fmla="*/ 48 w 48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32">
                    <a:moveTo>
                      <a:pt x="48" y="0"/>
                    </a:moveTo>
                    <a:lnTo>
                      <a:pt x="40" y="0"/>
                    </a:lnTo>
                    <a:lnTo>
                      <a:pt x="40" y="2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39" y="9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17" y="23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9" y="30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6" name="Group 141"/>
              <p:cNvGrpSpPr>
                <a:grpSpLocks noChangeAspect="1"/>
              </p:cNvGrpSpPr>
              <p:nvPr/>
            </p:nvGrpSpPr>
            <p:grpSpPr bwMode="auto">
              <a:xfrm>
                <a:off x="1575" y="2258"/>
                <a:ext cx="86" cy="34"/>
                <a:chOff x="1575" y="2258"/>
                <a:chExt cx="86" cy="34"/>
              </a:xfrm>
            </p:grpSpPr>
            <p:sp>
              <p:nvSpPr>
                <p:cNvPr id="74" name="Freeform 142"/>
                <p:cNvSpPr>
                  <a:spLocks noChangeAspect="1"/>
                </p:cNvSpPr>
                <p:nvPr/>
              </p:nvSpPr>
              <p:spPr bwMode="auto">
                <a:xfrm>
                  <a:off x="1575" y="2258"/>
                  <a:ext cx="48" cy="34"/>
                </a:xfrm>
                <a:custGeom>
                  <a:avLst/>
                  <a:gdLst>
                    <a:gd name="T0" fmla="*/ 48 w 48"/>
                    <a:gd name="T1" fmla="*/ 34 h 34"/>
                    <a:gd name="T2" fmla="*/ 48 w 48"/>
                    <a:gd name="T3" fmla="*/ 27 h 34"/>
                    <a:gd name="T4" fmla="*/ 29 w 48"/>
                    <a:gd name="T5" fmla="*/ 25 h 34"/>
                    <a:gd name="T6" fmla="*/ 31 w 48"/>
                    <a:gd name="T7" fmla="*/ 29 h 34"/>
                    <a:gd name="T8" fmla="*/ 31 w 48"/>
                    <a:gd name="T9" fmla="*/ 25 h 34"/>
                    <a:gd name="T10" fmla="*/ 17 w 48"/>
                    <a:gd name="T11" fmla="*/ 19 h 34"/>
                    <a:gd name="T12" fmla="*/ 17 w 48"/>
                    <a:gd name="T13" fmla="*/ 23 h 34"/>
                    <a:gd name="T14" fmla="*/ 19 w 48"/>
                    <a:gd name="T15" fmla="*/ 19 h 34"/>
                    <a:gd name="T16" fmla="*/ 9 w 48"/>
                    <a:gd name="T17" fmla="*/ 9 h 34"/>
                    <a:gd name="T18" fmla="*/ 8 w 48"/>
                    <a:gd name="T19" fmla="*/ 13 h 34"/>
                    <a:gd name="T20" fmla="*/ 11 w 48"/>
                    <a:gd name="T21" fmla="*/ 11 h 34"/>
                    <a:gd name="T22" fmla="*/ 8 w 48"/>
                    <a:gd name="T23" fmla="*/ 2 h 34"/>
                    <a:gd name="T24" fmla="*/ 8 w 48"/>
                    <a:gd name="T25" fmla="*/ 0 h 34"/>
                    <a:gd name="T26" fmla="*/ 8 w 48"/>
                    <a:gd name="T27" fmla="*/ 0 h 34"/>
                    <a:gd name="T28" fmla="*/ 0 w 48"/>
                    <a:gd name="T29" fmla="*/ 0 h 34"/>
                    <a:gd name="T30" fmla="*/ 0 w 48"/>
                    <a:gd name="T31" fmla="*/ 2 h 34"/>
                    <a:gd name="T32" fmla="*/ 0 w 48"/>
                    <a:gd name="T33" fmla="*/ 2 h 34"/>
                    <a:gd name="T34" fmla="*/ 4 w 48"/>
                    <a:gd name="T35" fmla="*/ 13 h 34"/>
                    <a:gd name="T36" fmla="*/ 4 w 48"/>
                    <a:gd name="T37" fmla="*/ 15 h 34"/>
                    <a:gd name="T38" fmla="*/ 13 w 48"/>
                    <a:gd name="T39" fmla="*/ 25 h 34"/>
                    <a:gd name="T40" fmla="*/ 15 w 48"/>
                    <a:gd name="T41" fmla="*/ 27 h 34"/>
                    <a:gd name="T42" fmla="*/ 29 w 48"/>
                    <a:gd name="T43" fmla="*/ 32 h 34"/>
                    <a:gd name="T44" fmla="*/ 31 w 48"/>
                    <a:gd name="T45" fmla="*/ 32 h 34"/>
                    <a:gd name="T46" fmla="*/ 48 w 48"/>
                    <a:gd name="T47" fmla="*/ 34 h 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8"/>
                    <a:gd name="T73" fmla="*/ 0 h 34"/>
                    <a:gd name="T74" fmla="*/ 48 w 48"/>
                    <a:gd name="T75" fmla="*/ 34 h 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8" h="34">
                      <a:moveTo>
                        <a:pt x="48" y="34"/>
                      </a:moveTo>
                      <a:lnTo>
                        <a:pt x="48" y="27"/>
                      </a:lnTo>
                      <a:lnTo>
                        <a:pt x="29" y="25"/>
                      </a:lnTo>
                      <a:lnTo>
                        <a:pt x="31" y="29"/>
                      </a:lnTo>
                      <a:lnTo>
                        <a:pt x="31" y="25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19" y="19"/>
                      </a:lnTo>
                      <a:lnTo>
                        <a:pt x="9" y="9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13" y="25"/>
                      </a:lnTo>
                      <a:lnTo>
                        <a:pt x="15" y="27"/>
                      </a:lnTo>
                      <a:lnTo>
                        <a:pt x="29" y="32"/>
                      </a:lnTo>
                      <a:lnTo>
                        <a:pt x="31" y="32"/>
                      </a:lnTo>
                      <a:lnTo>
                        <a:pt x="48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Freeform 143"/>
                <p:cNvSpPr>
                  <a:spLocks noChangeAspect="1"/>
                </p:cNvSpPr>
                <p:nvPr/>
              </p:nvSpPr>
              <p:spPr bwMode="auto">
                <a:xfrm>
                  <a:off x="1615" y="2258"/>
                  <a:ext cx="46" cy="32"/>
                </a:xfrm>
                <a:custGeom>
                  <a:avLst/>
                  <a:gdLst>
                    <a:gd name="T0" fmla="*/ 46 w 46"/>
                    <a:gd name="T1" fmla="*/ 0 h 32"/>
                    <a:gd name="T2" fmla="*/ 39 w 46"/>
                    <a:gd name="T3" fmla="*/ 0 h 32"/>
                    <a:gd name="T4" fmla="*/ 39 w 46"/>
                    <a:gd name="T5" fmla="*/ 0 h 32"/>
                    <a:gd name="T6" fmla="*/ 39 w 46"/>
                    <a:gd name="T7" fmla="*/ 2 h 32"/>
                    <a:gd name="T8" fmla="*/ 35 w 46"/>
                    <a:gd name="T9" fmla="*/ 11 h 32"/>
                    <a:gd name="T10" fmla="*/ 39 w 46"/>
                    <a:gd name="T11" fmla="*/ 13 h 32"/>
                    <a:gd name="T12" fmla="*/ 37 w 46"/>
                    <a:gd name="T13" fmla="*/ 9 h 32"/>
                    <a:gd name="T14" fmla="*/ 27 w 46"/>
                    <a:gd name="T15" fmla="*/ 19 h 32"/>
                    <a:gd name="T16" fmla="*/ 31 w 46"/>
                    <a:gd name="T17" fmla="*/ 21 h 32"/>
                    <a:gd name="T18" fmla="*/ 29 w 46"/>
                    <a:gd name="T19" fmla="*/ 17 h 32"/>
                    <a:gd name="T20" fmla="*/ 16 w 46"/>
                    <a:gd name="T21" fmla="*/ 23 h 32"/>
                    <a:gd name="T22" fmla="*/ 0 w 46"/>
                    <a:gd name="T23" fmla="*/ 25 h 32"/>
                    <a:gd name="T24" fmla="*/ 0 w 46"/>
                    <a:gd name="T25" fmla="*/ 32 h 32"/>
                    <a:gd name="T26" fmla="*/ 17 w 46"/>
                    <a:gd name="T27" fmla="*/ 30 h 32"/>
                    <a:gd name="T28" fmla="*/ 31 w 46"/>
                    <a:gd name="T29" fmla="*/ 25 h 32"/>
                    <a:gd name="T30" fmla="*/ 33 w 46"/>
                    <a:gd name="T31" fmla="*/ 25 h 32"/>
                    <a:gd name="T32" fmla="*/ 42 w 46"/>
                    <a:gd name="T33" fmla="*/ 15 h 32"/>
                    <a:gd name="T34" fmla="*/ 42 w 46"/>
                    <a:gd name="T35" fmla="*/ 13 h 32"/>
                    <a:gd name="T36" fmla="*/ 46 w 46"/>
                    <a:gd name="T37" fmla="*/ 2 h 32"/>
                    <a:gd name="T38" fmla="*/ 46 w 46"/>
                    <a:gd name="T39" fmla="*/ 2 h 32"/>
                    <a:gd name="T40" fmla="*/ 46 w 46"/>
                    <a:gd name="T41" fmla="*/ 0 h 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"/>
                    <a:gd name="T64" fmla="*/ 0 h 32"/>
                    <a:gd name="T65" fmla="*/ 46 w 46"/>
                    <a:gd name="T66" fmla="*/ 32 h 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" h="32">
                      <a:moveTo>
                        <a:pt x="46" y="0"/>
                      </a:move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5" y="11"/>
                      </a:lnTo>
                      <a:lnTo>
                        <a:pt x="39" y="13"/>
                      </a:lnTo>
                      <a:lnTo>
                        <a:pt x="37" y="9"/>
                      </a:lnTo>
                      <a:lnTo>
                        <a:pt x="27" y="19"/>
                      </a:lnTo>
                      <a:lnTo>
                        <a:pt x="31" y="21"/>
                      </a:lnTo>
                      <a:lnTo>
                        <a:pt x="29" y="17"/>
                      </a:lnTo>
                      <a:lnTo>
                        <a:pt x="16" y="23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7" y="30"/>
                      </a:lnTo>
                      <a:lnTo>
                        <a:pt x="31" y="25"/>
                      </a:lnTo>
                      <a:lnTo>
                        <a:pt x="33" y="25"/>
                      </a:lnTo>
                      <a:lnTo>
                        <a:pt x="42" y="15"/>
                      </a:lnTo>
                      <a:lnTo>
                        <a:pt x="42" y="13"/>
                      </a:lnTo>
                      <a:lnTo>
                        <a:pt x="46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7" name="Group 144"/>
              <p:cNvGrpSpPr>
                <a:grpSpLocks noChangeAspect="1"/>
              </p:cNvGrpSpPr>
              <p:nvPr/>
            </p:nvGrpSpPr>
            <p:grpSpPr bwMode="auto">
              <a:xfrm>
                <a:off x="1644" y="2258"/>
                <a:ext cx="84" cy="34"/>
                <a:chOff x="1644" y="2258"/>
                <a:chExt cx="84" cy="34"/>
              </a:xfrm>
            </p:grpSpPr>
            <p:sp>
              <p:nvSpPr>
                <p:cNvPr id="72" name="Freeform 145"/>
                <p:cNvSpPr>
                  <a:spLocks noChangeAspect="1"/>
                </p:cNvSpPr>
                <p:nvPr/>
              </p:nvSpPr>
              <p:spPr bwMode="auto">
                <a:xfrm>
                  <a:off x="1644" y="2258"/>
                  <a:ext cx="50" cy="34"/>
                </a:xfrm>
                <a:custGeom>
                  <a:avLst/>
                  <a:gdLst>
                    <a:gd name="T0" fmla="*/ 50 w 50"/>
                    <a:gd name="T1" fmla="*/ 34 h 34"/>
                    <a:gd name="T2" fmla="*/ 50 w 50"/>
                    <a:gd name="T3" fmla="*/ 27 h 34"/>
                    <a:gd name="T4" fmla="*/ 48 w 50"/>
                    <a:gd name="T5" fmla="*/ 27 h 34"/>
                    <a:gd name="T6" fmla="*/ 48 w 50"/>
                    <a:gd name="T7" fmla="*/ 27 h 34"/>
                    <a:gd name="T8" fmla="*/ 31 w 50"/>
                    <a:gd name="T9" fmla="*/ 25 h 34"/>
                    <a:gd name="T10" fmla="*/ 31 w 50"/>
                    <a:gd name="T11" fmla="*/ 29 h 34"/>
                    <a:gd name="T12" fmla="*/ 33 w 50"/>
                    <a:gd name="T13" fmla="*/ 25 h 34"/>
                    <a:gd name="T14" fmla="*/ 19 w 50"/>
                    <a:gd name="T15" fmla="*/ 19 h 34"/>
                    <a:gd name="T16" fmla="*/ 17 w 50"/>
                    <a:gd name="T17" fmla="*/ 23 h 34"/>
                    <a:gd name="T18" fmla="*/ 21 w 50"/>
                    <a:gd name="T19" fmla="*/ 19 h 34"/>
                    <a:gd name="T20" fmla="*/ 10 w 50"/>
                    <a:gd name="T21" fmla="*/ 9 h 34"/>
                    <a:gd name="T22" fmla="*/ 8 w 50"/>
                    <a:gd name="T23" fmla="*/ 4 h 34"/>
                    <a:gd name="T24" fmla="*/ 6 w 50"/>
                    <a:gd name="T25" fmla="*/ 7 h 34"/>
                    <a:gd name="T26" fmla="*/ 10 w 50"/>
                    <a:gd name="T27" fmla="*/ 6 h 34"/>
                    <a:gd name="T28" fmla="*/ 8 w 50"/>
                    <a:gd name="T29" fmla="*/ 2 h 34"/>
                    <a:gd name="T30" fmla="*/ 8 w 50"/>
                    <a:gd name="T31" fmla="*/ 0 h 34"/>
                    <a:gd name="T32" fmla="*/ 8 w 50"/>
                    <a:gd name="T33" fmla="*/ 0 h 34"/>
                    <a:gd name="T34" fmla="*/ 0 w 50"/>
                    <a:gd name="T35" fmla="*/ 0 h 34"/>
                    <a:gd name="T36" fmla="*/ 0 w 50"/>
                    <a:gd name="T37" fmla="*/ 2 h 34"/>
                    <a:gd name="T38" fmla="*/ 0 w 50"/>
                    <a:gd name="T39" fmla="*/ 2 h 34"/>
                    <a:gd name="T40" fmla="*/ 2 w 50"/>
                    <a:gd name="T41" fmla="*/ 7 h 34"/>
                    <a:gd name="T42" fmla="*/ 2 w 50"/>
                    <a:gd name="T43" fmla="*/ 9 h 34"/>
                    <a:gd name="T44" fmla="*/ 4 w 50"/>
                    <a:gd name="T45" fmla="*/ 15 h 34"/>
                    <a:gd name="T46" fmla="*/ 15 w 50"/>
                    <a:gd name="T47" fmla="*/ 25 h 34"/>
                    <a:gd name="T48" fmla="*/ 17 w 50"/>
                    <a:gd name="T49" fmla="*/ 27 h 34"/>
                    <a:gd name="T50" fmla="*/ 31 w 50"/>
                    <a:gd name="T51" fmla="*/ 32 h 34"/>
                    <a:gd name="T52" fmla="*/ 33 w 50"/>
                    <a:gd name="T53" fmla="*/ 32 h 34"/>
                    <a:gd name="T54" fmla="*/ 48 w 50"/>
                    <a:gd name="T55" fmla="*/ 34 h 34"/>
                    <a:gd name="T56" fmla="*/ 50 w 50"/>
                    <a:gd name="T57" fmla="*/ 34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"/>
                    <a:gd name="T88" fmla="*/ 0 h 34"/>
                    <a:gd name="T89" fmla="*/ 50 w 50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" h="34">
                      <a:moveTo>
                        <a:pt x="50" y="34"/>
                      </a:moveTo>
                      <a:lnTo>
                        <a:pt x="50" y="27"/>
                      </a:lnTo>
                      <a:lnTo>
                        <a:pt x="48" y="27"/>
                      </a:lnTo>
                      <a:lnTo>
                        <a:pt x="31" y="25"/>
                      </a:lnTo>
                      <a:lnTo>
                        <a:pt x="31" y="29"/>
                      </a:lnTo>
                      <a:lnTo>
                        <a:pt x="33" y="25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21" y="19"/>
                      </a:lnTo>
                      <a:lnTo>
                        <a:pt x="10" y="9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10" y="6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15"/>
                      </a:lnTo>
                      <a:lnTo>
                        <a:pt x="15" y="25"/>
                      </a:lnTo>
                      <a:lnTo>
                        <a:pt x="17" y="27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48" y="34"/>
                      </a:lnTo>
                      <a:lnTo>
                        <a:pt x="5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Freeform 146"/>
                <p:cNvSpPr>
                  <a:spLocks noChangeAspect="1"/>
                </p:cNvSpPr>
                <p:nvPr/>
              </p:nvSpPr>
              <p:spPr bwMode="auto">
                <a:xfrm>
                  <a:off x="1680" y="2258"/>
                  <a:ext cx="48" cy="32"/>
                </a:xfrm>
                <a:custGeom>
                  <a:avLst/>
                  <a:gdLst>
                    <a:gd name="T0" fmla="*/ 48 w 48"/>
                    <a:gd name="T1" fmla="*/ 0 h 32"/>
                    <a:gd name="T2" fmla="*/ 41 w 48"/>
                    <a:gd name="T3" fmla="*/ 0 h 32"/>
                    <a:gd name="T4" fmla="*/ 41 w 48"/>
                    <a:gd name="T5" fmla="*/ 0 h 32"/>
                    <a:gd name="T6" fmla="*/ 41 w 48"/>
                    <a:gd name="T7" fmla="*/ 2 h 32"/>
                    <a:gd name="T8" fmla="*/ 37 w 48"/>
                    <a:gd name="T9" fmla="*/ 11 h 32"/>
                    <a:gd name="T10" fmla="*/ 41 w 48"/>
                    <a:gd name="T11" fmla="*/ 13 h 32"/>
                    <a:gd name="T12" fmla="*/ 39 w 48"/>
                    <a:gd name="T13" fmla="*/ 9 h 32"/>
                    <a:gd name="T14" fmla="*/ 29 w 48"/>
                    <a:gd name="T15" fmla="*/ 19 h 32"/>
                    <a:gd name="T16" fmla="*/ 31 w 48"/>
                    <a:gd name="T17" fmla="*/ 21 h 32"/>
                    <a:gd name="T18" fmla="*/ 31 w 48"/>
                    <a:gd name="T19" fmla="*/ 17 h 32"/>
                    <a:gd name="T20" fmla="*/ 18 w 48"/>
                    <a:gd name="T21" fmla="*/ 23 h 32"/>
                    <a:gd name="T22" fmla="*/ 0 w 48"/>
                    <a:gd name="T23" fmla="*/ 25 h 32"/>
                    <a:gd name="T24" fmla="*/ 0 w 48"/>
                    <a:gd name="T25" fmla="*/ 32 h 32"/>
                    <a:gd name="T26" fmla="*/ 20 w 48"/>
                    <a:gd name="T27" fmla="*/ 30 h 32"/>
                    <a:gd name="T28" fmla="*/ 33 w 48"/>
                    <a:gd name="T29" fmla="*/ 25 h 32"/>
                    <a:gd name="T30" fmla="*/ 35 w 48"/>
                    <a:gd name="T31" fmla="*/ 25 h 32"/>
                    <a:gd name="T32" fmla="*/ 45 w 48"/>
                    <a:gd name="T33" fmla="*/ 15 h 32"/>
                    <a:gd name="T34" fmla="*/ 45 w 48"/>
                    <a:gd name="T35" fmla="*/ 13 h 32"/>
                    <a:gd name="T36" fmla="*/ 48 w 48"/>
                    <a:gd name="T37" fmla="*/ 2 h 32"/>
                    <a:gd name="T38" fmla="*/ 48 w 48"/>
                    <a:gd name="T39" fmla="*/ 2 h 32"/>
                    <a:gd name="T40" fmla="*/ 48 w 48"/>
                    <a:gd name="T41" fmla="*/ 0 h 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2"/>
                    <a:gd name="T65" fmla="*/ 48 w 48"/>
                    <a:gd name="T66" fmla="*/ 32 h 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2">
                      <a:moveTo>
                        <a:pt x="48" y="0"/>
                      </a:move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37" y="11"/>
                      </a:lnTo>
                      <a:lnTo>
                        <a:pt x="41" y="13"/>
                      </a:lnTo>
                      <a:lnTo>
                        <a:pt x="39" y="9"/>
                      </a:lnTo>
                      <a:lnTo>
                        <a:pt x="29" y="19"/>
                      </a:lnTo>
                      <a:lnTo>
                        <a:pt x="31" y="21"/>
                      </a:lnTo>
                      <a:lnTo>
                        <a:pt x="31" y="17"/>
                      </a:lnTo>
                      <a:lnTo>
                        <a:pt x="18" y="23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20" y="30"/>
                      </a:lnTo>
                      <a:lnTo>
                        <a:pt x="33" y="25"/>
                      </a:lnTo>
                      <a:lnTo>
                        <a:pt x="35" y="2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8" name="Group 147"/>
              <p:cNvGrpSpPr>
                <a:grpSpLocks noChangeAspect="1"/>
              </p:cNvGrpSpPr>
              <p:nvPr/>
            </p:nvGrpSpPr>
            <p:grpSpPr bwMode="auto">
              <a:xfrm>
                <a:off x="1713" y="2256"/>
                <a:ext cx="85" cy="34"/>
                <a:chOff x="1713" y="2256"/>
                <a:chExt cx="85" cy="34"/>
              </a:xfrm>
            </p:grpSpPr>
            <p:sp>
              <p:nvSpPr>
                <p:cNvPr id="70" name="Freeform 148"/>
                <p:cNvSpPr>
                  <a:spLocks noChangeAspect="1"/>
                </p:cNvSpPr>
                <p:nvPr/>
              </p:nvSpPr>
              <p:spPr bwMode="auto">
                <a:xfrm>
                  <a:off x="1713" y="2258"/>
                  <a:ext cx="48" cy="32"/>
                </a:xfrm>
                <a:custGeom>
                  <a:avLst/>
                  <a:gdLst>
                    <a:gd name="T0" fmla="*/ 48 w 48"/>
                    <a:gd name="T1" fmla="*/ 32 h 32"/>
                    <a:gd name="T2" fmla="*/ 48 w 48"/>
                    <a:gd name="T3" fmla="*/ 25 h 32"/>
                    <a:gd name="T4" fmla="*/ 46 w 48"/>
                    <a:gd name="T5" fmla="*/ 25 h 32"/>
                    <a:gd name="T6" fmla="*/ 46 w 48"/>
                    <a:gd name="T7" fmla="*/ 25 h 32"/>
                    <a:gd name="T8" fmla="*/ 29 w 48"/>
                    <a:gd name="T9" fmla="*/ 23 h 32"/>
                    <a:gd name="T10" fmla="*/ 31 w 48"/>
                    <a:gd name="T11" fmla="*/ 27 h 32"/>
                    <a:gd name="T12" fmla="*/ 31 w 48"/>
                    <a:gd name="T13" fmla="*/ 23 h 32"/>
                    <a:gd name="T14" fmla="*/ 17 w 48"/>
                    <a:gd name="T15" fmla="*/ 17 h 32"/>
                    <a:gd name="T16" fmla="*/ 17 w 48"/>
                    <a:gd name="T17" fmla="*/ 21 h 32"/>
                    <a:gd name="T18" fmla="*/ 19 w 48"/>
                    <a:gd name="T19" fmla="*/ 19 h 32"/>
                    <a:gd name="T20" fmla="*/ 10 w 48"/>
                    <a:gd name="T21" fmla="*/ 9 h 32"/>
                    <a:gd name="T22" fmla="*/ 8 w 48"/>
                    <a:gd name="T23" fmla="*/ 13 h 32"/>
                    <a:gd name="T24" fmla="*/ 12 w 48"/>
                    <a:gd name="T25" fmla="*/ 11 h 32"/>
                    <a:gd name="T26" fmla="*/ 8 w 48"/>
                    <a:gd name="T27" fmla="*/ 2 h 32"/>
                    <a:gd name="T28" fmla="*/ 8 w 48"/>
                    <a:gd name="T29" fmla="*/ 0 h 32"/>
                    <a:gd name="T30" fmla="*/ 8 w 48"/>
                    <a:gd name="T31" fmla="*/ 0 h 32"/>
                    <a:gd name="T32" fmla="*/ 0 w 48"/>
                    <a:gd name="T33" fmla="*/ 0 h 32"/>
                    <a:gd name="T34" fmla="*/ 0 w 48"/>
                    <a:gd name="T35" fmla="*/ 2 h 32"/>
                    <a:gd name="T36" fmla="*/ 0 w 48"/>
                    <a:gd name="T37" fmla="*/ 2 h 32"/>
                    <a:gd name="T38" fmla="*/ 4 w 48"/>
                    <a:gd name="T39" fmla="*/ 13 h 32"/>
                    <a:gd name="T40" fmla="*/ 4 w 48"/>
                    <a:gd name="T41" fmla="*/ 15 h 32"/>
                    <a:gd name="T42" fmla="*/ 14 w 48"/>
                    <a:gd name="T43" fmla="*/ 25 h 32"/>
                    <a:gd name="T44" fmla="*/ 15 w 48"/>
                    <a:gd name="T45" fmla="*/ 25 h 32"/>
                    <a:gd name="T46" fmla="*/ 29 w 48"/>
                    <a:gd name="T47" fmla="*/ 30 h 32"/>
                    <a:gd name="T48" fmla="*/ 31 w 48"/>
                    <a:gd name="T49" fmla="*/ 30 h 32"/>
                    <a:gd name="T50" fmla="*/ 46 w 48"/>
                    <a:gd name="T51" fmla="*/ 32 h 32"/>
                    <a:gd name="T52" fmla="*/ 48 w 48"/>
                    <a:gd name="T53" fmla="*/ 32 h 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32"/>
                    <a:gd name="T83" fmla="*/ 48 w 48"/>
                    <a:gd name="T84" fmla="*/ 32 h 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32">
                      <a:moveTo>
                        <a:pt x="48" y="32"/>
                      </a:moveTo>
                      <a:lnTo>
                        <a:pt x="48" y="25"/>
                      </a:lnTo>
                      <a:lnTo>
                        <a:pt x="46" y="25"/>
                      </a:lnTo>
                      <a:lnTo>
                        <a:pt x="29" y="23"/>
                      </a:lnTo>
                      <a:lnTo>
                        <a:pt x="31" y="27"/>
                      </a:lnTo>
                      <a:lnTo>
                        <a:pt x="31" y="23"/>
                      </a:lnTo>
                      <a:lnTo>
                        <a:pt x="17" y="17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0" y="9"/>
                      </a:lnTo>
                      <a:lnTo>
                        <a:pt x="8" y="13"/>
                      </a:lnTo>
                      <a:lnTo>
                        <a:pt x="12" y="11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14" y="25"/>
                      </a:lnTo>
                      <a:lnTo>
                        <a:pt x="15" y="25"/>
                      </a:lnTo>
                      <a:lnTo>
                        <a:pt x="29" y="30"/>
                      </a:lnTo>
                      <a:lnTo>
                        <a:pt x="31" y="30"/>
                      </a:lnTo>
                      <a:lnTo>
                        <a:pt x="46" y="32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Freeform 149"/>
                <p:cNvSpPr>
                  <a:spLocks noChangeAspect="1"/>
                </p:cNvSpPr>
                <p:nvPr/>
              </p:nvSpPr>
              <p:spPr bwMode="auto">
                <a:xfrm>
                  <a:off x="1750" y="2256"/>
                  <a:ext cx="48" cy="32"/>
                </a:xfrm>
                <a:custGeom>
                  <a:avLst/>
                  <a:gdLst>
                    <a:gd name="T0" fmla="*/ 48 w 48"/>
                    <a:gd name="T1" fmla="*/ 0 h 32"/>
                    <a:gd name="T2" fmla="*/ 40 w 48"/>
                    <a:gd name="T3" fmla="*/ 0 h 32"/>
                    <a:gd name="T4" fmla="*/ 40 w 48"/>
                    <a:gd name="T5" fmla="*/ 0 h 32"/>
                    <a:gd name="T6" fmla="*/ 40 w 48"/>
                    <a:gd name="T7" fmla="*/ 2 h 32"/>
                    <a:gd name="T8" fmla="*/ 36 w 48"/>
                    <a:gd name="T9" fmla="*/ 11 h 32"/>
                    <a:gd name="T10" fmla="*/ 40 w 48"/>
                    <a:gd name="T11" fmla="*/ 13 h 32"/>
                    <a:gd name="T12" fmla="*/ 38 w 48"/>
                    <a:gd name="T13" fmla="*/ 9 h 32"/>
                    <a:gd name="T14" fmla="*/ 28 w 48"/>
                    <a:gd name="T15" fmla="*/ 19 h 32"/>
                    <a:gd name="T16" fmla="*/ 30 w 48"/>
                    <a:gd name="T17" fmla="*/ 21 h 32"/>
                    <a:gd name="T18" fmla="*/ 30 w 48"/>
                    <a:gd name="T19" fmla="*/ 17 h 32"/>
                    <a:gd name="T20" fmla="*/ 17 w 48"/>
                    <a:gd name="T21" fmla="*/ 23 h 32"/>
                    <a:gd name="T22" fmla="*/ 0 w 48"/>
                    <a:gd name="T23" fmla="*/ 25 h 32"/>
                    <a:gd name="T24" fmla="*/ 0 w 48"/>
                    <a:gd name="T25" fmla="*/ 32 h 32"/>
                    <a:gd name="T26" fmla="*/ 19 w 48"/>
                    <a:gd name="T27" fmla="*/ 31 h 32"/>
                    <a:gd name="T28" fmla="*/ 32 w 48"/>
                    <a:gd name="T29" fmla="*/ 25 h 32"/>
                    <a:gd name="T30" fmla="*/ 34 w 48"/>
                    <a:gd name="T31" fmla="*/ 25 h 32"/>
                    <a:gd name="T32" fmla="*/ 44 w 48"/>
                    <a:gd name="T33" fmla="*/ 15 h 32"/>
                    <a:gd name="T34" fmla="*/ 44 w 48"/>
                    <a:gd name="T35" fmla="*/ 13 h 32"/>
                    <a:gd name="T36" fmla="*/ 48 w 48"/>
                    <a:gd name="T37" fmla="*/ 2 h 32"/>
                    <a:gd name="T38" fmla="*/ 48 w 48"/>
                    <a:gd name="T39" fmla="*/ 2 h 32"/>
                    <a:gd name="T40" fmla="*/ 48 w 48"/>
                    <a:gd name="T41" fmla="*/ 0 h 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32"/>
                    <a:gd name="T65" fmla="*/ 48 w 48"/>
                    <a:gd name="T66" fmla="*/ 32 h 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32">
                      <a:moveTo>
                        <a:pt x="48" y="0"/>
                      </a:move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36" y="11"/>
                      </a:lnTo>
                      <a:lnTo>
                        <a:pt x="40" y="13"/>
                      </a:lnTo>
                      <a:lnTo>
                        <a:pt x="38" y="9"/>
                      </a:lnTo>
                      <a:lnTo>
                        <a:pt x="28" y="19"/>
                      </a:lnTo>
                      <a:lnTo>
                        <a:pt x="30" y="21"/>
                      </a:lnTo>
                      <a:lnTo>
                        <a:pt x="30" y="17"/>
                      </a:lnTo>
                      <a:lnTo>
                        <a:pt x="17" y="23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9" y="31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44" y="15"/>
                      </a:lnTo>
                      <a:lnTo>
                        <a:pt x="44" y="13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9" name="Freeform 150"/>
              <p:cNvSpPr>
                <a:spLocks noChangeAspect="1"/>
              </p:cNvSpPr>
              <p:nvPr/>
            </p:nvSpPr>
            <p:spPr bwMode="auto">
              <a:xfrm>
                <a:off x="1782" y="2258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8 w 48"/>
                  <a:gd name="T3" fmla="*/ 25 h 32"/>
                  <a:gd name="T4" fmla="*/ 29 w 48"/>
                  <a:gd name="T5" fmla="*/ 23 h 32"/>
                  <a:gd name="T6" fmla="*/ 31 w 48"/>
                  <a:gd name="T7" fmla="*/ 27 h 32"/>
                  <a:gd name="T8" fmla="*/ 31 w 48"/>
                  <a:gd name="T9" fmla="*/ 23 h 32"/>
                  <a:gd name="T10" fmla="*/ 17 w 48"/>
                  <a:gd name="T11" fmla="*/ 17 h 32"/>
                  <a:gd name="T12" fmla="*/ 17 w 48"/>
                  <a:gd name="T13" fmla="*/ 21 h 32"/>
                  <a:gd name="T14" fmla="*/ 19 w 48"/>
                  <a:gd name="T15" fmla="*/ 19 h 32"/>
                  <a:gd name="T16" fmla="*/ 10 w 48"/>
                  <a:gd name="T17" fmla="*/ 9 h 32"/>
                  <a:gd name="T18" fmla="*/ 8 w 48"/>
                  <a:gd name="T19" fmla="*/ 13 h 32"/>
                  <a:gd name="T20" fmla="*/ 12 w 48"/>
                  <a:gd name="T21" fmla="*/ 11 h 32"/>
                  <a:gd name="T22" fmla="*/ 8 w 48"/>
                  <a:gd name="T23" fmla="*/ 2 h 32"/>
                  <a:gd name="T24" fmla="*/ 8 w 48"/>
                  <a:gd name="T25" fmla="*/ 0 h 32"/>
                  <a:gd name="T26" fmla="*/ 8 w 48"/>
                  <a:gd name="T27" fmla="*/ 0 h 32"/>
                  <a:gd name="T28" fmla="*/ 0 w 48"/>
                  <a:gd name="T29" fmla="*/ 0 h 32"/>
                  <a:gd name="T30" fmla="*/ 0 w 48"/>
                  <a:gd name="T31" fmla="*/ 2 h 32"/>
                  <a:gd name="T32" fmla="*/ 0 w 48"/>
                  <a:gd name="T33" fmla="*/ 2 h 32"/>
                  <a:gd name="T34" fmla="*/ 4 w 48"/>
                  <a:gd name="T35" fmla="*/ 13 h 32"/>
                  <a:gd name="T36" fmla="*/ 4 w 48"/>
                  <a:gd name="T37" fmla="*/ 15 h 32"/>
                  <a:gd name="T38" fmla="*/ 14 w 48"/>
                  <a:gd name="T39" fmla="*/ 25 h 32"/>
                  <a:gd name="T40" fmla="*/ 16 w 48"/>
                  <a:gd name="T41" fmla="*/ 25 h 32"/>
                  <a:gd name="T42" fmla="*/ 29 w 48"/>
                  <a:gd name="T43" fmla="*/ 30 h 32"/>
                  <a:gd name="T44" fmla="*/ 31 w 48"/>
                  <a:gd name="T45" fmla="*/ 30 h 32"/>
                  <a:gd name="T46" fmla="*/ 48 w 48"/>
                  <a:gd name="T47" fmla="*/ 32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32"/>
                  <a:gd name="T74" fmla="*/ 48 w 48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32">
                    <a:moveTo>
                      <a:pt x="48" y="32"/>
                    </a:moveTo>
                    <a:lnTo>
                      <a:pt x="48" y="25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12" y="11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31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036" y="5209546"/>
            <a:ext cx="1360140" cy="13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2" y="5675468"/>
            <a:ext cx="1425972" cy="612918"/>
          </a:xfrm>
          <a:prstGeom prst="rect">
            <a:avLst/>
          </a:prstGeom>
        </p:spPr>
      </p:pic>
      <p:pic>
        <p:nvPicPr>
          <p:cNvPr id="133" name="Picture 2" descr="https://stim.unist.hr/wp-content/uploads/2019/09/logo_STIM_RE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91" y="5505141"/>
            <a:ext cx="1723136" cy="78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ound Diagonal Corner Rectangle 133"/>
          <p:cNvSpPr/>
          <p:nvPr/>
        </p:nvSpPr>
        <p:spPr>
          <a:xfrm>
            <a:off x="536407" y="104754"/>
            <a:ext cx="7184526" cy="1288038"/>
          </a:xfrm>
          <a:prstGeom prst="round2DiagRect">
            <a:avLst/>
          </a:prstGeom>
          <a:solidFill>
            <a:srgbClr val="E7DCEE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737848" y="132973"/>
            <a:ext cx="65713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14.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unarodno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savjetovanje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Energetska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postrojenja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9.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unarodni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forum 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obnovljivim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izvorima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energije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>
              <a:defRPr/>
            </a:pPr>
            <a:r>
              <a:rPr lang="hr-HR" b="1" dirty="0">
                <a:solidFill>
                  <a:prstClr val="black"/>
                </a:solidFill>
              </a:rPr>
              <a:t>Umag</a:t>
            </a:r>
            <a:r>
              <a:rPr lang="en-US" b="1" dirty="0">
                <a:solidFill>
                  <a:prstClr val="black"/>
                </a:solidFill>
              </a:rPr>
              <a:t>,</a:t>
            </a:r>
            <a:r>
              <a:rPr lang="hr-HR" b="1" dirty="0">
                <a:solidFill>
                  <a:prstClr val="black"/>
                </a:solidFill>
              </a:rPr>
              <a:t> 9.-11.06., 2021</a:t>
            </a:r>
            <a:endParaRPr lang="en-US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974C97"/>
                </a:solidFill>
                <a:effectLst/>
                <a:uLnTx/>
                <a:uFillTx/>
              </a:rPr>
              <a:t>POSEBNA PREZENTACIJA VODIK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21743" y="1727789"/>
            <a:ext cx="7947090" cy="127110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04022" y="5027426"/>
            <a:ext cx="7947090" cy="127110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90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019" y="2809547"/>
            <a:ext cx="2897958" cy="3940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393" y="1633477"/>
            <a:ext cx="758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Vlada Republike Hrvatske donosi Odluku o pokretanju postupka izrade Hrvatske</a:t>
            </a:r>
            <a:r>
              <a:rPr lang="en-US" dirty="0" smtClean="0"/>
              <a:t> </a:t>
            </a:r>
            <a:r>
              <a:rPr lang="hr-HR" dirty="0" smtClean="0"/>
              <a:t>strategije za vodik od 2021. do 2050. godine, 25. veljače 2021.</a:t>
            </a:r>
          </a:p>
          <a:p>
            <a:pPr>
              <a:spcBef>
                <a:spcPts val="600"/>
              </a:spcBef>
            </a:pPr>
            <a:r>
              <a:rPr lang="hr-HR" dirty="0" smtClean="0"/>
              <a:t>Ministar gospodarstva i održivog razvoja donosi Odluku o osnivanju stručne radne skupine za izradu prijedloga Hrvatske strategije za vodik, 18. ožujka 2021.</a:t>
            </a:r>
          </a:p>
          <a:p>
            <a:pPr>
              <a:spcBef>
                <a:spcPts val="600"/>
              </a:spcBef>
            </a:pPr>
            <a:r>
              <a:rPr lang="hr-HR" dirty="0" smtClean="0"/>
              <a:t>Izrada prijedloga Hrvatske strategije za vodik je u tijeku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7868" y="1714918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868" y="2336629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868" y="2958340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955" y="409459"/>
            <a:ext cx="4830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Hrvatska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strategija</a:t>
            </a:r>
            <a:r>
              <a:rPr lang="en-US" sz="3200" b="1" dirty="0" smtClean="0"/>
              <a:t> </a:t>
            </a:r>
            <a:r>
              <a:rPr lang="hr-HR" sz="3200" b="1" dirty="0" err="1"/>
              <a:t>z</a:t>
            </a:r>
            <a:r>
              <a:rPr lang="en-US" sz="3200" b="1" dirty="0" smtClean="0"/>
              <a:t>a vodik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638701" y="1004778"/>
            <a:ext cx="7947090" cy="127110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37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8328"/>
            <a:ext cx="4456943" cy="5714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94330"/>
            <a:ext cx="3506209" cy="5714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6363" y="3573200"/>
            <a:ext cx="1973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MIN 37% ZA ZAŠTITU KLIME</a:t>
            </a:r>
          </a:p>
          <a:p>
            <a:r>
              <a:rPr lang="hr-HR" sz="1200" b="1" dirty="0"/>
              <a:t>I SMANJENJE EMISIJA CO2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93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20995" y="478465"/>
            <a:ext cx="8080745" cy="824023"/>
          </a:xfrm>
          <a:prstGeom prst="round2DiagRect">
            <a:avLst/>
          </a:prstGeom>
          <a:solidFill>
            <a:srgbClr val="2C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53" y="1699418"/>
            <a:ext cx="6823710" cy="266890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0800000">
            <a:off x="6235785" y="4036455"/>
            <a:ext cx="531382" cy="336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ight Arrow 4"/>
          <p:cNvSpPr/>
          <p:nvPr/>
        </p:nvSpPr>
        <p:spPr>
          <a:xfrm rot="10800000">
            <a:off x="6954134" y="2361317"/>
            <a:ext cx="531382" cy="33608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792126" y="632638"/>
            <a:ext cx="744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Nacionalni plan oporavka i otpornosti 2021-2026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93" y="1700291"/>
            <a:ext cx="6292215" cy="320611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6954134" y="2549044"/>
            <a:ext cx="531382" cy="33608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 Diagonal Corner Rectangle 3"/>
          <p:cNvSpPr/>
          <p:nvPr/>
        </p:nvSpPr>
        <p:spPr>
          <a:xfrm>
            <a:off x="520995" y="478465"/>
            <a:ext cx="8080745" cy="824023"/>
          </a:xfrm>
          <a:prstGeom prst="round2DiagRect">
            <a:avLst/>
          </a:prstGeom>
          <a:solidFill>
            <a:srgbClr val="2C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126" y="632638"/>
            <a:ext cx="744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Nacionalni plan oporavka i otpornosti 2021-2026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2517"/>
          <a:stretch/>
        </p:blipFill>
        <p:spPr bwMode="auto">
          <a:xfrm flipH="1">
            <a:off x="8544174" y="872467"/>
            <a:ext cx="59982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92229"/>
          <a:stretch/>
        </p:blipFill>
        <p:spPr bwMode="auto">
          <a:xfrm flipH="1">
            <a:off x="0" y="1002586"/>
            <a:ext cx="6228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069" t="46109" r="29047" b="41217"/>
          <a:stretch/>
        </p:blipFill>
        <p:spPr>
          <a:xfrm>
            <a:off x="323543" y="1790065"/>
            <a:ext cx="8756423" cy="14557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2649" y="4452525"/>
            <a:ext cx="63187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Uvođenje vodikovih tehnologija nije jednostavno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 zahtijeva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sudjelovanje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zajedničku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akciju i proizvođača i distributera vodika i proizvođača uređaja i opreme i naravno krajnjih korisnika, a za sve je još potrebno donijeti i regulatorni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okvir i riješiti financiranje.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70404" y="403787"/>
            <a:ext cx="4704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Vodikov lanac</a:t>
            </a:r>
          </a:p>
          <a:p>
            <a:r>
              <a:rPr lang="hr-HR" sz="2400" dirty="0"/>
              <a:t>Međuovisnost vodikovih tehnologija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7765" y="3241275"/>
            <a:ext cx="21272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dirty="0"/>
              <a:t>Proizvodnja el. energije</a:t>
            </a:r>
          </a:p>
          <a:p>
            <a:r>
              <a:rPr lang="hr-HR" sz="1600" dirty="0"/>
              <a:t>i</a:t>
            </a:r>
            <a:r>
              <a:rPr lang="hr-HR" sz="1600" dirty="0"/>
              <a:t>z obnovljivih izvora</a:t>
            </a:r>
          </a:p>
          <a:p>
            <a:r>
              <a:rPr lang="hr-HR" sz="1600" dirty="0"/>
              <a:t>energije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56760" y="3241275"/>
            <a:ext cx="17447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dirty="0"/>
              <a:t>Proizvodnja vodika</a:t>
            </a:r>
          </a:p>
          <a:p>
            <a:r>
              <a:rPr lang="hr-HR" sz="1600" dirty="0"/>
              <a:t>elektrolizom vode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11938" y="3241275"/>
            <a:ext cx="92012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dirty="0"/>
              <a:t>Pohrana </a:t>
            </a:r>
          </a:p>
          <a:p>
            <a:r>
              <a:rPr lang="hr-HR" sz="1600" dirty="0"/>
              <a:t>vodika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98487" y="3241275"/>
            <a:ext cx="11144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dirty="0"/>
              <a:t>Kompresija</a:t>
            </a:r>
          </a:p>
          <a:p>
            <a:r>
              <a:rPr lang="hr-HR" sz="1600" dirty="0"/>
              <a:t>350 i 700 b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27052" y="3241275"/>
            <a:ext cx="9988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dirty="0"/>
              <a:t>Brza</a:t>
            </a:r>
          </a:p>
          <a:p>
            <a:r>
              <a:rPr lang="hr-HR" sz="1600" dirty="0"/>
              <a:t>punionica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72322" y="3241275"/>
            <a:ext cx="16964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dirty="0"/>
              <a:t>Vozila na pogon</a:t>
            </a:r>
          </a:p>
          <a:p>
            <a:r>
              <a:rPr lang="hr-HR" sz="1600" dirty="0"/>
              <a:t>gorivnim člancima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969207" y="174550"/>
            <a:ext cx="931863" cy="931862"/>
            <a:chOff x="250825" y="169863"/>
            <a:chExt cx="931863" cy="931862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50825" y="169863"/>
              <a:ext cx="931863" cy="931862"/>
            </a:xfrm>
            <a:prstGeom prst="ellipse">
              <a:avLst/>
            </a:prstGeom>
            <a:noFill/>
            <a:ln w="25400">
              <a:solidFill>
                <a:srgbClr val="000099"/>
              </a:solidFill>
              <a:beve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3875" y="442913"/>
              <a:ext cx="384175" cy="384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04800" y="223838"/>
              <a:ext cx="165100" cy="165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987380" y="1071846"/>
            <a:ext cx="9427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rgbClr val="2C388A"/>
                </a:solidFill>
              </a:rPr>
              <a:t>HRVATSKA</a:t>
            </a:r>
          </a:p>
          <a:p>
            <a:pPr algn="ctr"/>
            <a:r>
              <a:rPr lang="hr-HR" sz="1400" dirty="0" smtClean="0">
                <a:solidFill>
                  <a:srgbClr val="2C388A"/>
                </a:solidFill>
              </a:rPr>
              <a:t>UDRUGA</a:t>
            </a:r>
          </a:p>
          <a:p>
            <a:pPr algn="ctr"/>
            <a:r>
              <a:rPr lang="hr-HR" sz="1400" dirty="0" smtClean="0">
                <a:solidFill>
                  <a:srgbClr val="2C388A"/>
                </a:solidFill>
              </a:rPr>
              <a:t>ZA VODIK</a:t>
            </a:r>
            <a:endParaRPr lang="en-US" sz="1400" dirty="0">
              <a:solidFill>
                <a:srgbClr val="2C3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8517" y="1737966"/>
            <a:ext cx="7393923" cy="617674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8517" y="3022776"/>
            <a:ext cx="7393923" cy="617674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8517" y="4368139"/>
            <a:ext cx="7393923" cy="617674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8517" y="5659003"/>
            <a:ext cx="7393923" cy="617674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176" y="1671354"/>
            <a:ext cx="75816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Uvodno predavanje: Vodik u Europskoj uniji i u Hrvatskoj</a:t>
            </a:r>
          </a:p>
          <a:p>
            <a:r>
              <a:rPr lang="hr-HR" dirty="0" smtClean="0"/>
              <a:t>Frano Barbir, FESB, Hrvatska udruga za vodik</a:t>
            </a:r>
          </a:p>
          <a:p>
            <a:pPr>
              <a:spcBef>
                <a:spcPts val="600"/>
              </a:spcBef>
            </a:pPr>
            <a:r>
              <a:rPr lang="hr-HR" sz="2000" dirty="0" smtClean="0"/>
              <a:t>Zeleni vodik u energetskoj tranziciji</a:t>
            </a:r>
          </a:p>
          <a:p>
            <a:r>
              <a:rPr lang="hr-HR" dirty="0" smtClean="0"/>
              <a:t>Ankica Kovač, FSB Zagreb</a:t>
            </a:r>
          </a:p>
          <a:p>
            <a:pPr>
              <a:spcBef>
                <a:spcPts val="600"/>
              </a:spcBef>
            </a:pPr>
            <a:r>
              <a:rPr lang="hr-HR" sz="2000" dirty="0" smtClean="0"/>
              <a:t>Vodik i obnovljivi scenariji HEPa</a:t>
            </a:r>
          </a:p>
          <a:p>
            <a:r>
              <a:rPr lang="hr-HR" dirty="0" smtClean="0"/>
              <a:t>Ivan Andročec, HEP d.d.</a:t>
            </a:r>
          </a:p>
          <a:p>
            <a:pPr>
              <a:spcBef>
                <a:spcPts val="600"/>
              </a:spcBef>
            </a:pPr>
            <a:r>
              <a:rPr lang="hr-HR" sz="2000" dirty="0" smtClean="0"/>
              <a:t>Lanac opskrbe vodikom za potrebe električnih automobila na vodik na hrvatskim prometnicama,</a:t>
            </a:r>
            <a:r>
              <a:rPr lang="hr-HR" dirty="0" smtClean="0"/>
              <a:t> Tomo Galić, INA d.d.</a:t>
            </a:r>
          </a:p>
          <a:p>
            <a:pPr>
              <a:spcBef>
                <a:spcPts val="600"/>
              </a:spcBef>
            </a:pPr>
            <a:r>
              <a:rPr lang="hr-HR" sz="2000" dirty="0" smtClean="0"/>
              <a:t>Projekt uvođenja autobusa na vodik u javni gradski prijevoz u Zagrebu,</a:t>
            </a:r>
          </a:p>
          <a:p>
            <a:r>
              <a:rPr lang="hr-HR" dirty="0" smtClean="0"/>
              <a:t>Ivan Ivanković, Grad Zagreb</a:t>
            </a:r>
          </a:p>
          <a:p>
            <a:pPr>
              <a:spcBef>
                <a:spcPts val="600"/>
              </a:spcBef>
            </a:pPr>
            <a:r>
              <a:rPr lang="hr-HR" sz="2000" dirty="0" smtClean="0"/>
              <a:t>Projekt katamarana na vodik</a:t>
            </a:r>
          </a:p>
          <a:p>
            <a:r>
              <a:rPr lang="hr-HR" dirty="0" smtClean="0"/>
              <a:t>Frano Barbir, FESB Hrvatska udruga za vodik</a:t>
            </a:r>
          </a:p>
          <a:p>
            <a:pPr>
              <a:spcBef>
                <a:spcPts val="600"/>
              </a:spcBef>
            </a:pPr>
            <a:r>
              <a:rPr lang="hr-HR" sz="2000" dirty="0" smtClean="0"/>
              <a:t>Proizvodnja zelenog vodika, </a:t>
            </a:r>
          </a:p>
          <a:p>
            <a:r>
              <a:rPr lang="hr-HR" dirty="0" smtClean="0"/>
              <a:t>Ivana Chaux Jukić, SMO Active Solera, j.d.o.o.</a:t>
            </a:r>
            <a:endParaRPr lang="en-US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415289" y="104754"/>
            <a:ext cx="7184526" cy="1288038"/>
          </a:xfrm>
          <a:prstGeom prst="round2DiagRect">
            <a:avLst/>
          </a:prstGeom>
          <a:solidFill>
            <a:srgbClr val="E7DCEE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6730" y="132973"/>
            <a:ext cx="65713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14.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unarodno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savjetovanje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Energetska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postrojenja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9.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unarodni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forum 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obnovljivim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izvorima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energije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>
              <a:defRPr/>
            </a:pPr>
            <a:r>
              <a:rPr lang="hr-HR" b="1" dirty="0">
                <a:solidFill>
                  <a:prstClr val="black"/>
                </a:solidFill>
              </a:rPr>
              <a:t>Umag</a:t>
            </a:r>
            <a:r>
              <a:rPr lang="en-US" b="1" dirty="0">
                <a:solidFill>
                  <a:prstClr val="black"/>
                </a:solidFill>
              </a:rPr>
              <a:t>,</a:t>
            </a:r>
            <a:r>
              <a:rPr lang="hr-HR" b="1" dirty="0">
                <a:solidFill>
                  <a:prstClr val="black"/>
                </a:solidFill>
              </a:rPr>
              <a:t> 9.-11.06., 2021</a:t>
            </a:r>
            <a:endParaRPr lang="en-US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974C97"/>
                </a:solidFill>
                <a:effectLst/>
                <a:uLnTx/>
                <a:uFillTx/>
              </a:rPr>
              <a:t>POSEBNA PREZENTACIJA VODIK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744" y="1767832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744" y="2431932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744" y="3096032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744" y="3760132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744" y="4424232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744" y="5088332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744" y="5752433"/>
            <a:ext cx="190918" cy="209343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73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59548" y="1884314"/>
            <a:ext cx="9144000" cy="302783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892" y="184696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1992 – 2021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516631"/>
            <a:ext cx="9144000" cy="4129560"/>
            <a:chOff x="0" y="2516631"/>
            <a:chExt cx="9144000" cy="4129560"/>
          </a:xfrm>
        </p:grpSpPr>
        <p:sp>
          <p:nvSpPr>
            <p:cNvPr id="8" name="Rectangle 7"/>
            <p:cNvSpPr/>
            <p:nvPr/>
          </p:nvSpPr>
          <p:spPr>
            <a:xfrm>
              <a:off x="0" y="5631736"/>
              <a:ext cx="9144000" cy="272503"/>
            </a:xfrm>
            <a:prstGeom prst="rect">
              <a:avLst/>
            </a:prstGeom>
            <a:solidFill>
              <a:srgbClr val="E7DCEE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3948271"/>
              <a:ext cx="9144000" cy="302783"/>
            </a:xfrm>
            <a:prstGeom prst="rect">
              <a:avLst/>
            </a:prstGeom>
            <a:solidFill>
              <a:srgbClr val="E7DCEE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937368"/>
              <a:ext cx="9143999" cy="270476"/>
            </a:xfrm>
            <a:prstGeom prst="rect">
              <a:avLst/>
            </a:prstGeom>
            <a:solidFill>
              <a:srgbClr val="E7DCEE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292809"/>
              <a:ext cx="9144000" cy="302783"/>
            </a:xfrm>
            <a:prstGeom prst="rect">
              <a:avLst/>
            </a:prstGeom>
            <a:solidFill>
              <a:srgbClr val="E7DCEE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7" name="Rectangle 2"/>
            <p:cNvSpPr>
              <a:spLocks noChangeArrowheads="1"/>
            </p:cNvSpPr>
            <p:nvPr/>
          </p:nvSpPr>
          <p:spPr bwMode="auto">
            <a:xfrm>
              <a:off x="679398" y="3876202"/>
              <a:ext cx="7176580" cy="2769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1996: Vodik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–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gorivo budućnosti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1998: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Gorivne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ć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elije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pogon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automobila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stacionarnu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proizvodnju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elektri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č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energije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Vodikov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energetski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sustav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utopija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ideja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č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ije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vrijeme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dolazi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2004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Razvoj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gorivnih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ć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elija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status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perspektive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2006: U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oga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vodika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u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sustavima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kori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š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tenja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obnovljivih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izvora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energije</a:t>
              </a: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2008: Vodik – budućnost ili 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2010: Primjena vodikovih tehnologija u nezavisnim energetskim sustavima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8" name="Text Box 3"/>
            <p:cNvSpPr txBox="1">
              <a:spLocks noChangeArrowheads="1"/>
            </p:cNvSpPr>
            <p:nvPr/>
          </p:nvSpPr>
          <p:spPr bwMode="auto">
            <a:xfrm>
              <a:off x="1165225" y="2516631"/>
              <a:ext cx="7142163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</a:t>
              </a:r>
              <a:r>
                <a:rPr kumimoji="0" lang="hr-H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unarodno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savjetovanje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Energetska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procesna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postrojenja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</a:t>
              </a:r>
              <a:r>
                <a:rPr kumimoji="0" lang="hr-H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unarodni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forum o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obnovljivim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izvorima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energije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Dubrovnik</a:t>
              </a:r>
              <a:r>
                <a:rPr kumimoji="0" lang="hr-H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1996-2010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149" name="Picture 4" descr="Dubrovački grb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538" y="2635693"/>
              <a:ext cx="45085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73896" y="3593705"/>
              <a:ext cx="7947090" cy="127110"/>
            </a:xfrm>
            <a:prstGeom prst="rect">
              <a:avLst/>
            </a:prstGeom>
            <a:solidFill>
              <a:srgbClr val="974C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/>
              <a:endParaRPr lang="en-US" sz="28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-42389"/>
            <a:ext cx="9144000" cy="2516116"/>
            <a:chOff x="0" y="0"/>
            <a:chExt cx="9144000" cy="2516116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33226"/>
              <a:ext cx="2511425" cy="151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2165" y="965129"/>
              <a:ext cx="2068512" cy="15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94854" y="0"/>
              <a:ext cx="1549146" cy="2349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15618" t="22835" r="37317" b="22624"/>
            <a:stretch/>
          </p:blipFill>
          <p:spPr bwMode="auto">
            <a:xfrm>
              <a:off x="4492986" y="890177"/>
              <a:ext cx="1714034" cy="148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d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t="10576" b="5990"/>
            <a:stretch/>
          </p:blipFill>
          <p:spPr bwMode="auto">
            <a:xfrm>
              <a:off x="5614760" y="0"/>
              <a:ext cx="1959581" cy="122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42000" y="115057"/>
              <a:ext cx="1201738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539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186079"/>
            <a:ext cx="9144000" cy="302783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3465336"/>
            <a:ext cx="9143999" cy="270476"/>
          </a:xfrm>
          <a:prstGeom prst="rect">
            <a:avLst/>
          </a:prstGeom>
          <a:solidFill>
            <a:srgbClr val="E7DC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18" descr="http://www.em.com.hr/stylesheets/em/i/eipp/bg_fo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35825" y="1021183"/>
            <a:ext cx="682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unarodno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savjetovanje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Energetska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postrojenja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unarodni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forum 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obnovljivim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izvorima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energije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Rovinj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2012-2018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7157" y="2148962"/>
            <a:ext cx="77455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2012: Proizvodnja vodika iz obnovljivih izvora energije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hr-HR" dirty="0" smtClean="0">
                <a:solidFill>
                  <a:srgbClr val="000000"/>
                </a:solidFill>
                <a:latin typeface="Calibri"/>
              </a:rPr>
              <a:t>2016: </a:t>
            </a:r>
            <a:r>
              <a:rPr lang="hr-HR" dirty="0"/>
              <a:t>Usporedba električnih automobila s baterijama i onih s gorivnim člancima</a:t>
            </a:r>
          </a:p>
          <a:p>
            <a:pPr marL="569913" indent="-569913"/>
            <a:r>
              <a:rPr lang="hr-HR" dirty="0" smtClean="0"/>
              <a:t>2016: Vizija </a:t>
            </a:r>
            <a:r>
              <a:rPr lang="hr-HR" dirty="0"/>
              <a:t>hrvatskog energetskog </a:t>
            </a:r>
            <a:r>
              <a:rPr lang="hr-HR" dirty="0" smtClean="0"/>
              <a:t>sustava </a:t>
            </a:r>
            <a:r>
              <a:rPr lang="hr-HR" dirty="0"/>
              <a:t>100% baziranog na </a:t>
            </a:r>
            <a:r>
              <a:rPr lang="hr-HR" dirty="0" smtClean="0"/>
              <a:t>obnovljivim </a:t>
            </a:r>
            <a:r>
              <a:rPr lang="hr-HR" dirty="0"/>
              <a:t>izvorima energije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hr-HR" dirty="0" smtClean="0"/>
              <a:t>2018</a:t>
            </a:r>
            <a:r>
              <a:rPr lang="hr-HR" dirty="0"/>
              <a:t>: Razvoj modula gorivnih članaka za povećanje dosega električnog autobusa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851" y="5298070"/>
            <a:ext cx="5920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0" i="0" dirty="0" smtClean="0">
                <a:effectLst/>
                <a:latin typeface="Roboto"/>
              </a:rPr>
              <a:t>2021: Vodik u Europskoj uniji i u Hrvatskoj</a:t>
            </a:r>
            <a:endParaRPr lang="pl-PL" sz="2400" b="0" i="0" dirty="0">
              <a:effectLst/>
              <a:latin typeface="Roboto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76278" y="4224420"/>
            <a:ext cx="682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unarodno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savjetovanje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Energetska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postrojenja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unarodni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forum 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obnovljivim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izvorima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energije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Umag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9.-11.06., 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896" y="1834117"/>
            <a:ext cx="7947090" cy="127110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96" y="3948224"/>
            <a:ext cx="7947090" cy="127110"/>
          </a:xfrm>
          <a:prstGeom prst="rect">
            <a:avLst/>
          </a:prstGeom>
          <a:solidFill>
            <a:srgbClr val="974C97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449" y="4976244"/>
            <a:ext cx="319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r-HR" b="1" dirty="0">
                <a:solidFill>
                  <a:srgbClr val="974C97"/>
                </a:solidFill>
              </a:rPr>
              <a:t>POSEBNA PREZENTACIJA VODIK</a:t>
            </a:r>
          </a:p>
        </p:txBody>
      </p:sp>
    </p:spTree>
    <p:extLst>
      <p:ext uri="{BB962C8B-B14F-4D97-AF65-F5344CB8AC3E}">
        <p14:creationId xmlns:p14="http://schemas.microsoft.com/office/powerpoint/2010/main" val="25636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02"/>
            <a:ext cx="9172432" cy="494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222" r="34347" b="66826"/>
          <a:stretch/>
        </p:blipFill>
        <p:spPr>
          <a:xfrm>
            <a:off x="337225" y="5220511"/>
            <a:ext cx="8009106" cy="12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9" y="1503865"/>
            <a:ext cx="8788183" cy="5354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561"/>
          <a:stretch/>
        </p:blipFill>
        <p:spPr>
          <a:xfrm>
            <a:off x="3015778" y="0"/>
            <a:ext cx="3100352" cy="17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5" y="467497"/>
            <a:ext cx="8412480" cy="6339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844" y="1506644"/>
            <a:ext cx="15664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569D9A"/>
                </a:solidFill>
              </a:rPr>
              <a:t>Izvori energije</a:t>
            </a:r>
            <a:endParaRPr lang="en-US" sz="1600" b="1" dirty="0">
              <a:solidFill>
                <a:srgbClr val="569D9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4992" y="1506644"/>
            <a:ext cx="19399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569D9A"/>
                </a:solidFill>
              </a:rPr>
              <a:t>Energetski sustav</a:t>
            </a:r>
            <a:endParaRPr lang="en-US" sz="1600" b="1" dirty="0">
              <a:solidFill>
                <a:srgbClr val="569D9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5967" y="1506644"/>
            <a:ext cx="17267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569D9A"/>
                </a:solidFill>
              </a:rPr>
              <a:t>Krajnji korisnici</a:t>
            </a:r>
            <a:endParaRPr lang="en-US" sz="1600" b="1" dirty="0">
              <a:solidFill>
                <a:srgbClr val="569D9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1832" y="2211115"/>
            <a:ext cx="13548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rgbClr val="569D9A"/>
                </a:solidFill>
              </a:rPr>
              <a:t>Dekarbonizacija</a:t>
            </a:r>
          </a:p>
          <a:p>
            <a:r>
              <a:rPr lang="hr-HR" sz="1200" b="1" dirty="0" smtClean="0">
                <a:solidFill>
                  <a:srgbClr val="569D9A"/>
                </a:solidFill>
              </a:rPr>
              <a:t>transporta</a:t>
            </a:r>
            <a:endParaRPr lang="en-US" sz="1200" b="1" dirty="0">
              <a:solidFill>
                <a:srgbClr val="569D9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41" y="3501974"/>
            <a:ext cx="16081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rgbClr val="569D9A"/>
                </a:solidFill>
              </a:rPr>
              <a:t>Dekarbonizacija</a:t>
            </a:r>
          </a:p>
          <a:p>
            <a:r>
              <a:rPr lang="hr-HR" sz="1200" b="1" dirty="0">
                <a:solidFill>
                  <a:srgbClr val="569D9A"/>
                </a:solidFill>
              </a:rPr>
              <a:t>e</a:t>
            </a:r>
            <a:r>
              <a:rPr lang="hr-HR" sz="1200" b="1" dirty="0" smtClean="0">
                <a:solidFill>
                  <a:srgbClr val="569D9A"/>
                </a:solidFill>
              </a:rPr>
              <a:t>nergije u industriji</a:t>
            </a:r>
            <a:endParaRPr lang="en-US" sz="1200" b="1" dirty="0">
              <a:solidFill>
                <a:srgbClr val="569D9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7795" y="4665664"/>
            <a:ext cx="14253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rgbClr val="569D9A"/>
                </a:solidFill>
              </a:rPr>
              <a:t>Sirovina za neke</a:t>
            </a:r>
          </a:p>
          <a:p>
            <a:r>
              <a:rPr lang="hr-HR" sz="1200" b="1" dirty="0">
                <a:solidFill>
                  <a:srgbClr val="569D9A"/>
                </a:solidFill>
              </a:rPr>
              <a:t>i</a:t>
            </a:r>
            <a:r>
              <a:rPr lang="hr-HR" sz="1200" b="1" dirty="0" smtClean="0">
                <a:solidFill>
                  <a:srgbClr val="569D9A"/>
                </a:solidFill>
              </a:rPr>
              <a:t>ndustrije</a:t>
            </a:r>
            <a:endParaRPr lang="en-US" sz="1200" b="1" dirty="0">
              <a:solidFill>
                <a:srgbClr val="569D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2749" y="5859632"/>
            <a:ext cx="19912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rgbClr val="569D9A"/>
                </a:solidFill>
              </a:rPr>
              <a:t>Pomoć u dekarbonizaciji</a:t>
            </a:r>
          </a:p>
          <a:p>
            <a:r>
              <a:rPr lang="hr-HR" sz="1200" b="1" dirty="0">
                <a:solidFill>
                  <a:srgbClr val="569D9A"/>
                </a:solidFill>
              </a:rPr>
              <a:t>g</a:t>
            </a:r>
            <a:r>
              <a:rPr lang="hr-HR" sz="1200" b="1" dirty="0" smtClean="0">
                <a:solidFill>
                  <a:srgbClr val="569D9A"/>
                </a:solidFill>
              </a:rPr>
              <a:t>rijanja u zgradama</a:t>
            </a:r>
            <a:endParaRPr lang="en-US" sz="1200" b="1" dirty="0">
              <a:solidFill>
                <a:srgbClr val="569D9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9421" y="6216914"/>
            <a:ext cx="16930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rgbClr val="569D9A"/>
                </a:solidFill>
              </a:rPr>
              <a:t>Omogućuje pohranu</a:t>
            </a:r>
          </a:p>
          <a:p>
            <a:r>
              <a:rPr lang="hr-HR" sz="1200" b="1" dirty="0" smtClean="0">
                <a:solidFill>
                  <a:srgbClr val="569D9A"/>
                </a:solidFill>
              </a:rPr>
              <a:t>energije</a:t>
            </a:r>
            <a:endParaRPr lang="en-US" sz="1200" b="1" dirty="0">
              <a:solidFill>
                <a:srgbClr val="569D9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3186" y="4254889"/>
            <a:ext cx="1326182" cy="31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2412" y="4444633"/>
            <a:ext cx="21210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rgbClr val="569D9A"/>
                </a:solidFill>
              </a:rPr>
              <a:t>Omogućuje povećanje</a:t>
            </a:r>
          </a:p>
          <a:p>
            <a:r>
              <a:rPr lang="hr-HR" sz="1200" b="1" dirty="0">
                <a:solidFill>
                  <a:srgbClr val="569D9A"/>
                </a:solidFill>
              </a:rPr>
              <a:t>u</a:t>
            </a:r>
            <a:r>
              <a:rPr lang="hr-HR" sz="1200" b="1" dirty="0" smtClean="0">
                <a:solidFill>
                  <a:srgbClr val="569D9A"/>
                </a:solidFill>
              </a:rPr>
              <a:t>djela i integraciju</a:t>
            </a:r>
          </a:p>
          <a:p>
            <a:r>
              <a:rPr lang="hr-HR" sz="1200" b="1" dirty="0">
                <a:solidFill>
                  <a:srgbClr val="569D9A"/>
                </a:solidFill>
              </a:rPr>
              <a:t>o</a:t>
            </a:r>
            <a:r>
              <a:rPr lang="hr-HR" sz="1200" b="1" dirty="0" smtClean="0">
                <a:solidFill>
                  <a:srgbClr val="569D9A"/>
                </a:solidFill>
              </a:rPr>
              <a:t>bnovljivih izvora energije</a:t>
            </a:r>
            <a:endParaRPr lang="en-US" sz="1200" b="1" dirty="0">
              <a:solidFill>
                <a:srgbClr val="569D9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31047" y="4219564"/>
            <a:ext cx="1858069" cy="3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56278" y="4021746"/>
            <a:ext cx="1907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569D9A"/>
                </a:solidFill>
              </a:rPr>
              <a:t>2.</a:t>
            </a:r>
          </a:p>
          <a:p>
            <a:r>
              <a:rPr lang="hr-HR" sz="1200" b="1" dirty="0" smtClean="0">
                <a:solidFill>
                  <a:srgbClr val="569D9A"/>
                </a:solidFill>
              </a:rPr>
              <a:t>Omogućuje distribuciju</a:t>
            </a:r>
          </a:p>
          <a:p>
            <a:r>
              <a:rPr lang="hr-HR" sz="1200" b="1" dirty="0">
                <a:solidFill>
                  <a:srgbClr val="569D9A"/>
                </a:solidFill>
              </a:rPr>
              <a:t>e</a:t>
            </a:r>
            <a:r>
              <a:rPr lang="hr-HR" sz="1200" b="1" dirty="0" smtClean="0">
                <a:solidFill>
                  <a:srgbClr val="569D9A"/>
                </a:solidFill>
              </a:rPr>
              <a:t>nergije po sektorima i</a:t>
            </a:r>
          </a:p>
          <a:p>
            <a:r>
              <a:rPr lang="hr-HR" sz="1200" b="1" dirty="0" smtClean="0">
                <a:solidFill>
                  <a:srgbClr val="569D9A"/>
                </a:solidFill>
              </a:rPr>
              <a:t>regijama</a:t>
            </a:r>
            <a:endParaRPr lang="en-US" sz="1200" b="1" dirty="0">
              <a:solidFill>
                <a:srgbClr val="569D9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5223" y="1349195"/>
            <a:ext cx="604553" cy="15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88672" y="1057517"/>
            <a:ext cx="966882" cy="176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055038" y="1269464"/>
            <a:ext cx="593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Vodik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23150" y="1022194"/>
            <a:ext cx="13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rgbClr val="569D9A"/>
                </a:solidFill>
              </a:rPr>
              <a:t>Nositelj energije</a:t>
            </a:r>
            <a:endParaRPr lang="en-US" sz="1200" b="1" dirty="0">
              <a:solidFill>
                <a:srgbClr val="569D9A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02604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16455" y="292617"/>
            <a:ext cx="63856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Uloga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vodika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energetskom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sustavu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7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6" y="1802120"/>
            <a:ext cx="3030928" cy="419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738" y="2008102"/>
            <a:ext cx="3467744" cy="337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073" y="447472"/>
            <a:ext cx="560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rgbClr val="00B050"/>
                </a:solidFill>
              </a:rPr>
              <a:t>Objavljeno 08.07.2020.!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3" y="4363240"/>
            <a:ext cx="8370673" cy="1014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83" y="5767749"/>
            <a:ext cx="8438834" cy="764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70" y="2668288"/>
            <a:ext cx="8281636" cy="1288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75375"/>
          <a:stretch/>
        </p:blipFill>
        <p:spPr>
          <a:xfrm>
            <a:off x="279812" y="156312"/>
            <a:ext cx="7184545" cy="116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9840" t="39000" r="16279" b="49057"/>
          <a:stretch/>
        </p:blipFill>
        <p:spPr>
          <a:xfrm>
            <a:off x="3798277" y="615461"/>
            <a:ext cx="4589586" cy="56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72115" b="9954"/>
          <a:stretch/>
        </p:blipFill>
        <p:spPr>
          <a:xfrm>
            <a:off x="530950" y="1282927"/>
            <a:ext cx="8082100" cy="9503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222710" y="480646"/>
            <a:ext cx="2276272" cy="84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6184" y="5310550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907" y="3880335"/>
            <a:ext cx="50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323" y="220979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9932" t="92812" r="17188" b="884"/>
          <a:stretch/>
        </p:blipFill>
        <p:spPr>
          <a:xfrm>
            <a:off x="2031023" y="2145323"/>
            <a:ext cx="5081953" cy="33410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248588" y="2597861"/>
            <a:ext cx="1598686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424" y="2603933"/>
            <a:ext cx="2203239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42765" y="4270240"/>
            <a:ext cx="2203239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67904" y="4530617"/>
            <a:ext cx="1598686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17522" y="4798074"/>
            <a:ext cx="1827791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5375"/>
          <a:stretch/>
        </p:blipFill>
        <p:spPr>
          <a:xfrm>
            <a:off x="279812" y="156312"/>
            <a:ext cx="7184545" cy="11601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3577" y="3262277"/>
            <a:ext cx="8176846" cy="2382386"/>
            <a:chOff x="1555040" y="2106057"/>
            <a:chExt cx="6085801" cy="15176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5040" y="2106057"/>
              <a:ext cx="6085801" cy="1115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2174" y="3234300"/>
              <a:ext cx="6019651" cy="3894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0819" t="38626" r="15545" b="49057"/>
          <a:stretch/>
        </p:blipFill>
        <p:spPr>
          <a:xfrm>
            <a:off x="3868615" y="597877"/>
            <a:ext cx="4572000" cy="580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72115" b="9954"/>
          <a:stretch/>
        </p:blipFill>
        <p:spPr>
          <a:xfrm>
            <a:off x="530950" y="1282927"/>
            <a:ext cx="8082100" cy="950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9932" t="92812" r="17188" b="884"/>
          <a:stretch/>
        </p:blipFill>
        <p:spPr>
          <a:xfrm>
            <a:off x="1094877" y="2180492"/>
            <a:ext cx="6954245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369" y="2795951"/>
            <a:ext cx="3149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nvestment Agenda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22710" y="480646"/>
            <a:ext cx="2276272" cy="84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25023" y="3238764"/>
            <a:ext cx="1955968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3882" y="3506221"/>
            <a:ext cx="1955968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4245" y="4651745"/>
            <a:ext cx="1427109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4915" y="5251251"/>
            <a:ext cx="1748057" cy="380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11632</TotalTime>
  <Words>658</Words>
  <Application>Microsoft Office PowerPoint</Application>
  <PresentationFormat>On-screen Show (4:3)</PresentationFormat>
  <Paragraphs>109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Times New Roman</vt:lpstr>
      <vt:lpstr>Office Theme</vt:lpstr>
      <vt:lpstr>1_Office Theme</vt:lpstr>
      <vt:lpstr>14_Default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fbarbir</dc:creator>
  <cp:lastModifiedBy>fbarbir</cp:lastModifiedBy>
  <cp:revision>26</cp:revision>
  <dcterms:created xsi:type="dcterms:W3CDTF">2021-06-01T09:39:10Z</dcterms:created>
  <dcterms:modified xsi:type="dcterms:W3CDTF">2021-06-11T06:46:40Z</dcterms:modified>
</cp:coreProperties>
</file>