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279" r:id="rId3"/>
    <p:sldId id="281" r:id="rId4"/>
    <p:sldId id="282" r:id="rId5"/>
    <p:sldId id="293" r:id="rId6"/>
    <p:sldId id="294" r:id="rId7"/>
    <p:sldId id="308" r:id="rId8"/>
    <p:sldId id="317" r:id="rId9"/>
    <p:sldId id="318" r:id="rId10"/>
    <p:sldId id="296" r:id="rId11"/>
    <p:sldId id="322" r:id="rId12"/>
    <p:sldId id="326" r:id="rId13"/>
    <p:sldId id="327" r:id="rId14"/>
    <p:sldId id="299" r:id="rId15"/>
    <p:sldId id="261" r:id="rId16"/>
    <p:sldId id="337" r:id="rId17"/>
    <p:sldId id="332" r:id="rId18"/>
    <p:sldId id="320" r:id="rId19"/>
    <p:sldId id="321" r:id="rId20"/>
    <p:sldId id="323"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1C3"/>
    <a:srgbClr val="DA551D"/>
    <a:srgbClr val="9AB3DF"/>
    <a:srgbClr val="FFC000"/>
    <a:srgbClr val="AEAEAB"/>
    <a:srgbClr val="ED7D31"/>
    <a:srgbClr val="4674C5"/>
    <a:srgbClr val="70AD47"/>
    <a:srgbClr val="A5A5A5"/>
    <a:srgbClr val="FFC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47" autoAdjust="0"/>
  </p:normalViewPr>
  <p:slideViewPr>
    <p:cSldViewPr snapToGrid="0">
      <p:cViewPr varScale="1">
        <p:scale>
          <a:sx n="51" d="100"/>
          <a:sy n="51" d="100"/>
        </p:scale>
        <p:origin x="1877" y="3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9D7A2-8725-41B4-BACF-E8328A08D989}"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10411-6364-4FCB-A6BC-4A6004C9A284}" type="slidenum">
              <a:rPr lang="en-US" smtClean="0"/>
              <a:t>‹#›</a:t>
            </a:fld>
            <a:endParaRPr lang="en-US"/>
          </a:p>
        </p:txBody>
      </p:sp>
    </p:spTree>
    <p:extLst>
      <p:ext uri="{BB962C8B-B14F-4D97-AF65-F5344CB8AC3E}">
        <p14:creationId xmlns:p14="http://schemas.microsoft.com/office/powerpoint/2010/main" val="361737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dirty="0">
                <a:latin typeface="Arial" panose="020B0604020202020204" pitchFamily="34" charset="0"/>
                <a:cs typeface="Arial" panose="020B0604020202020204" pitchFamily="34" charset="0"/>
              </a:rPr>
              <a:t>Dino Miše, mag. ing. </a:t>
            </a:r>
            <a:r>
              <a:rPr lang="hr-HR" sz="1200" dirty="0" err="1">
                <a:latin typeface="Arial" panose="020B0604020202020204" pitchFamily="34" charset="0"/>
                <a:cs typeface="Arial" panose="020B0604020202020204" pitchFamily="34" charset="0"/>
              </a:rPr>
              <a:t>mech</a:t>
            </a:r>
            <a:r>
              <a:rPr lang="hr-HR" sz="1200" dirty="0">
                <a:latin typeface="Arial" panose="020B0604020202020204" pitchFamily="34" charset="0"/>
                <a:cs typeface="Arial" panose="020B0604020202020204" pitchFamily="34" charset="0"/>
              </a:rPr>
              <a:t>.</a:t>
            </a:r>
          </a:p>
          <a:p>
            <a:r>
              <a:rPr lang="hr-HR" sz="1200" dirty="0">
                <a:latin typeface="Arial" panose="020B0604020202020204" pitchFamily="34" charset="0"/>
                <a:cs typeface="Arial" panose="020B0604020202020204" pitchFamily="34" charset="0"/>
              </a:rPr>
              <a:t>Stjepan Herceg, mag. ing. </a:t>
            </a:r>
            <a:r>
              <a:rPr lang="hr-HR" sz="1200" dirty="0" err="1">
                <a:latin typeface="Arial" panose="020B0604020202020204" pitchFamily="34" charset="0"/>
                <a:cs typeface="Arial" panose="020B0604020202020204" pitchFamily="34" charset="0"/>
              </a:rPr>
              <a:t>mech</a:t>
            </a:r>
            <a:r>
              <a:rPr lang="hr-HR" sz="1200" dirty="0">
                <a:latin typeface="Arial" panose="020B0604020202020204" pitchFamily="34" charset="0"/>
                <a:cs typeface="Arial" panose="020B0604020202020204" pitchFamily="34" charset="0"/>
              </a:rPr>
              <a:t>.</a:t>
            </a:r>
          </a:p>
          <a:p>
            <a:r>
              <a:rPr lang="hr-HR" sz="1200" dirty="0">
                <a:latin typeface="Arial" panose="020B0604020202020204" pitchFamily="34" charset="0"/>
                <a:cs typeface="Arial" panose="020B0604020202020204" pitchFamily="34" charset="0"/>
              </a:rPr>
              <a:t>dr. </a:t>
            </a:r>
            <a:r>
              <a:rPr lang="hr-HR" sz="1200" dirty="0" err="1">
                <a:latin typeface="Arial" panose="020B0604020202020204" pitchFamily="34" charset="0"/>
                <a:cs typeface="Arial" panose="020B0604020202020204" pitchFamily="34" charset="0"/>
              </a:rPr>
              <a:t>sc</a:t>
            </a:r>
            <a:r>
              <a:rPr lang="en-US" sz="1200" dirty="0">
                <a:latin typeface="Arial" panose="020B0604020202020204" pitchFamily="34" charset="0"/>
                <a:cs typeface="Arial" panose="020B0604020202020204" pitchFamily="34" charset="0"/>
              </a:rPr>
              <a:t>. </a:t>
            </a:r>
            <a:r>
              <a:rPr lang="hr-HR" sz="1200" dirty="0">
                <a:latin typeface="Arial" panose="020B0604020202020204" pitchFamily="34" charset="0"/>
                <a:cs typeface="Arial" panose="020B0604020202020204" pitchFamily="34" charset="0"/>
              </a:rPr>
              <a:t>Luka Boban</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prof</a:t>
            </a:r>
            <a:r>
              <a:rPr lang="hr-HR" sz="1200" dirty="0">
                <a:latin typeface="Arial" panose="020B0604020202020204" pitchFamily="34" charset="0"/>
                <a:cs typeface="Arial" panose="020B0604020202020204" pitchFamily="34" charset="0"/>
              </a:rPr>
              <a:t>. dr. sc. Vladimir Soldo</a:t>
            </a:r>
          </a:p>
          <a:p>
            <a:endParaRPr lang="hr-HR"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0010411-6364-4FCB-A6BC-4A6004C9A284}" type="slidenum">
              <a:rPr lang="en-US" smtClean="0"/>
              <a:t>1</a:t>
            </a:fld>
            <a:endParaRPr lang="en-US"/>
          </a:p>
        </p:txBody>
      </p:sp>
    </p:spTree>
    <p:extLst>
      <p:ext uri="{BB962C8B-B14F-4D97-AF65-F5344CB8AC3E}">
        <p14:creationId xmlns:p14="http://schemas.microsoft.com/office/powerpoint/2010/main" val="335315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Times New Roman" panose="02020603050405020304" pitchFamily="18" charset="0"/>
              </a:rPr>
              <a:t>Rezultati eksperimenta prošireni su proračunom kako bi se odredila godišnja ušteda novca i energije uslijed napredne regulacije. </a:t>
            </a:r>
          </a:p>
          <a:p>
            <a:endParaRPr lang="hr-HR" sz="1800" dirty="0">
              <a:effectLst/>
              <a:latin typeface="Times New Roman" panose="02020603050405020304" pitchFamily="18" charset="0"/>
              <a:ea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Satna opterećenja grijanog prostora izračunata su u sklopu rada Boban [16] te su u ovome proračunu uzeta kao ulazni podatci, kao i prosječne satne temperature koje su preuzete s Državnog hidrometeorološkog zavoda za cijelu godinu</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latin typeface="Arial" panose="020B0604020202020204" pitchFamily="34" charset="0"/>
                <a:cs typeface="Arial" panose="020B0604020202020204" pitchFamily="34" charset="0"/>
              </a:rPr>
              <a:t>Iz mjerenja je izvučena funkcijska ovisnost faktora grijanja o temperaturi glikolne smjese na povratu iz tla.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latin typeface="Arial" panose="020B0604020202020204" pitchFamily="34" charset="0"/>
                <a:cs typeface="Arial" panose="020B0604020202020204" pitchFamily="34" charset="0"/>
              </a:rPr>
              <a:t>Algoritam</a:t>
            </a:r>
            <a:r>
              <a:rPr lang="en-US" dirty="0">
                <a:latin typeface="Arial" panose="020B0604020202020204" pitchFamily="34" charset="0"/>
                <a:cs typeface="Arial" panose="020B0604020202020204" pitchFamily="34" charset="0"/>
              </a:rPr>
              <a:t> za </a:t>
            </a:r>
            <a:r>
              <a:rPr lang="en-US" dirty="0" err="1">
                <a:latin typeface="Arial" panose="020B0604020202020204" pitchFamily="34" charset="0"/>
                <a:cs typeface="Arial" panose="020B0604020202020204" pitchFamily="34" charset="0"/>
              </a:rPr>
              <a:t>određivanje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energetskih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zahtjeva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učinkovistost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termotehničkih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sustava</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zgradama</a:t>
            </a:r>
            <a:endParaRPr lang="hr-HR"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10</a:t>
            </a:fld>
            <a:endParaRPr lang="en-US"/>
          </a:p>
        </p:txBody>
      </p:sp>
    </p:spTree>
    <p:extLst>
      <p:ext uri="{BB962C8B-B14F-4D97-AF65-F5344CB8AC3E}">
        <p14:creationId xmlns:p14="http://schemas.microsoft.com/office/powerpoint/2010/main" val="320207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Times New Roman" panose="02020603050405020304" pitchFamily="18" charset="0"/>
              </a:rPr>
              <a:t>Prosječni je COP za sustav bez regulacije 3,71, a za sustav s regulacijom 4,02</a:t>
            </a:r>
            <a:r>
              <a:rPr lang="hr-HR" sz="1800" dirty="0">
                <a:effectLst/>
                <a:latin typeface="Times New Roman" panose="02020603050405020304" pitchFamily="18" charset="0"/>
                <a:ea typeface="Times New Roman" panose="02020603050405020304" pitchFamily="18" charset="0"/>
                <a:cs typeface="Arial" panose="020B0604020202020204" pitchFamily="34" charset="0"/>
              </a:rPr>
              <a:t>.</a:t>
            </a:r>
          </a:p>
          <a:p>
            <a:endParaRPr lang="hr-HR" sz="1800" dirty="0">
              <a:effectLst/>
              <a:latin typeface="Times New Roman" panose="02020603050405020304" pitchFamily="18" charset="0"/>
              <a:ea typeface="Times New Roman" panose="02020603050405020304" pitchFamily="18" charset="0"/>
              <a:cs typeface="Arial" panose="020B0604020202020204" pitchFamily="34" charset="0"/>
            </a:endParaRPr>
          </a:p>
          <a:p>
            <a:r>
              <a:rPr lang="hr-HR" sz="1800" b="1" dirty="0">
                <a:effectLst/>
                <a:latin typeface="Times New Roman" panose="02020603050405020304" pitchFamily="18" charset="0"/>
                <a:ea typeface="Times New Roman" panose="02020603050405020304" pitchFamily="18" charset="0"/>
              </a:rPr>
              <a:t>Da bi se dobio sezonski faktor grijanja (SCOP) vrijednosti faktora grijanja treba korigirati cikličkim gubicima </a:t>
            </a:r>
            <a:endParaRPr lang="hr-HR" sz="18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hr-HR" sz="1800" dirty="0">
              <a:effectLst/>
              <a:latin typeface="Times New Roman" panose="02020603050405020304" pitchFamily="18" charset="0"/>
              <a:cs typeface="Arial" panose="020B0604020202020204" pitchFamily="34" charset="0"/>
            </a:endParaRPr>
          </a:p>
          <a:p>
            <a:endParaRPr lang="hr-H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0010411-6364-4FCB-A6BC-4A6004C9A284}" type="slidenum">
              <a:rPr lang="en-US" smtClean="0"/>
              <a:t>11</a:t>
            </a:fld>
            <a:endParaRPr lang="en-US"/>
          </a:p>
        </p:txBody>
      </p:sp>
    </p:spTree>
    <p:extLst>
      <p:ext uri="{BB962C8B-B14F-4D97-AF65-F5344CB8AC3E}">
        <p14:creationId xmlns:p14="http://schemas.microsoft.com/office/powerpoint/2010/main" val="104356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Dva su glavna razloga cikličkih gubitaka; </a:t>
                </a:r>
                <a:r>
                  <a:rPr lang="hr-HR" sz="1800" b="1" dirty="0">
                    <a:effectLst/>
                    <a:latin typeface="Times New Roman" panose="02020603050405020304" pitchFamily="18" charset="0"/>
                    <a:ea typeface="Times New Roman" panose="02020603050405020304" pitchFamily="18" charset="0"/>
                  </a:rPr>
                  <a:t>gubici starta </a:t>
                </a:r>
                <a:r>
                  <a:rPr lang="hr-HR" sz="1800" dirty="0">
                    <a:effectLst/>
                    <a:latin typeface="Times New Roman" panose="02020603050405020304" pitchFamily="18" charset="0"/>
                    <a:ea typeface="Times New Roman" panose="02020603050405020304" pitchFamily="18" charset="0"/>
                  </a:rPr>
                  <a:t>u koje spada dodatan utrošak energije na kompresoru prilikom njegovog pokretanja i rebalans tlakova radne tvari unutar rashladnog kruga. </a:t>
                </a:r>
                <a:r>
                  <a:rPr lang="hr-HR" sz="1800" b="1" dirty="0">
                    <a:effectLst/>
                    <a:latin typeface="Times New Roman" panose="02020603050405020304" pitchFamily="18" charset="0"/>
                    <a:ea typeface="Times New Roman" panose="02020603050405020304" pitchFamily="18" charset="0"/>
                  </a:rPr>
                  <a:t>Drugi su gubitci povezani s potrošnjom pomoćnih komponenti sustava </a:t>
                </a:r>
                <a:r>
                  <a:rPr lang="hr-HR" sz="1800" dirty="0">
                    <a:effectLst/>
                    <a:latin typeface="Times New Roman" panose="02020603050405020304" pitchFamily="18" charset="0"/>
                    <a:ea typeface="Times New Roman" panose="02020603050405020304" pitchFamily="18" charset="0"/>
                  </a:rPr>
                  <a:t>kada je dizalica topline uključena, a kompresor ne radi. Također, prije svakog pokretanja uključuju se </a:t>
                </a:r>
                <a:r>
                  <a:rPr lang="hr-HR" sz="1800" b="1" dirty="0">
                    <a:effectLst/>
                    <a:latin typeface="Times New Roman" panose="02020603050405020304" pitchFamily="18" charset="0"/>
                    <a:ea typeface="Times New Roman" panose="02020603050405020304" pitchFamily="18" charset="0"/>
                  </a:rPr>
                  <a:t>cirkulacijske pumpe </a:t>
                </a:r>
                <a:r>
                  <a:rPr lang="hr-HR" sz="1800" dirty="0">
                    <a:effectLst/>
                    <a:latin typeface="Times New Roman" panose="02020603050405020304" pitchFamily="18" charset="0"/>
                    <a:ea typeface="Times New Roman" panose="02020603050405020304" pitchFamily="18" charset="0"/>
                  </a:rPr>
                  <a:t>na određeno, konstantno vrijeme. Što je više ciklusa to su veći povezani ciklički gubici.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Ciklički gubitci</a:t>
                </a:r>
                <a:r>
                  <a:rPr lang="hr-HR" sz="1800" baseline="0" dirty="0">
                    <a:effectLst/>
                    <a:latin typeface="Times New Roman" panose="02020603050405020304" pitchFamily="18" charset="0"/>
                    <a:ea typeface="Times New Roman" panose="02020603050405020304" pitchFamily="18" charset="0"/>
                  </a:rPr>
                  <a:t> izračunati su prema </a:t>
                </a:r>
                <a:r>
                  <a:rPr lang="hr-HR" sz="1800" b="1" dirty="0">
                    <a:effectLst/>
                    <a:latin typeface="Times New Roman" panose="02020603050405020304" pitchFamily="18" charset="0"/>
                    <a:ea typeface="Times New Roman" panose="02020603050405020304" pitchFamily="18" charset="0"/>
                  </a:rPr>
                  <a:t>normi EN 14825. </a:t>
                </a:r>
                <a:r>
                  <a:rPr lang="hr-HR" sz="1800" b="0" dirty="0">
                    <a:effectLst/>
                    <a:latin typeface="Times New Roman" panose="02020603050405020304" pitchFamily="18" charset="0"/>
                    <a:ea typeface="Times New Roman" panose="02020603050405020304" pitchFamily="18" charset="0"/>
                  </a:rPr>
                  <a:t>Izračunat je </a:t>
                </a:r>
                <a:r>
                  <a:rPr lang="hr-HR" sz="1800" b="1" dirty="0">
                    <a:effectLst/>
                    <a:latin typeface="Times New Roman" panose="02020603050405020304" pitchFamily="18" charset="0"/>
                    <a:ea typeface="Times New Roman" panose="02020603050405020304" pitchFamily="18" charset="0"/>
                  </a:rPr>
                  <a:t>PLF</a:t>
                </a:r>
                <a:r>
                  <a:rPr lang="hr-HR" sz="1800" b="0" dirty="0">
                    <a:effectLst/>
                    <a:latin typeface="Times New Roman" panose="02020603050405020304" pitchFamily="18" charset="0"/>
                    <a:ea typeface="Times New Roman" panose="02020603050405020304" pitchFamily="18" charset="0"/>
                  </a:rPr>
                  <a:t> faktor</a:t>
                </a:r>
                <a:r>
                  <a:rPr lang="hr-HR" sz="1800" dirty="0">
                    <a:effectLst/>
                    <a:latin typeface="Times New Roman" panose="02020603050405020304" pitchFamily="18" charset="0"/>
                    <a:ea typeface="Times New Roman" panose="02020603050405020304" pitchFamily="18" charset="0"/>
                  </a:rPr>
                  <a:t> djelomičnog opterećenja kojim su množene vrijednosti s prethodnog </a:t>
                </a:r>
                <a:r>
                  <a:rPr lang="hr-HR" sz="1800" dirty="0" err="1">
                    <a:effectLst/>
                    <a:latin typeface="Times New Roman" panose="02020603050405020304" pitchFamily="18" charset="0"/>
                    <a:ea typeface="Times New Roman" panose="02020603050405020304" pitchFamily="18" charset="0"/>
                  </a:rPr>
                  <a:t>slidea</a:t>
                </a:r>
                <a:r>
                  <a:rPr lang="hr-HR" sz="1800" dirty="0">
                    <a:effectLst/>
                    <a:latin typeface="Times New Roman" panose="02020603050405020304" pitchFamily="18" charset="0"/>
                    <a:ea typeface="Times New Roman" panose="02020603050405020304" pitchFamily="18" charset="0"/>
                  </a:rPr>
                  <a:t>. </a:t>
                </a:r>
              </a:p>
              <a:p>
                <a:endParaRPr lang="hr-HR"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Za frekvencijski upravljani uređaj korekciju je potrebno provoditi samo onda kada je potreba za energijom manja od najmanjeg </a:t>
                </a:r>
                <a:r>
                  <a:rPr lang="hr-HR" sz="1800" dirty="0" err="1">
                    <a:effectLst/>
                    <a:latin typeface="Times New Roman" panose="02020603050405020304" pitchFamily="18" charset="0"/>
                    <a:ea typeface="Times New Roman" panose="02020603050405020304" pitchFamily="18" charset="0"/>
                  </a:rPr>
                  <a:t>učina</a:t>
                </a:r>
                <a:r>
                  <a:rPr lang="hr-HR" sz="1800" dirty="0">
                    <a:effectLst/>
                    <a:latin typeface="Times New Roman" panose="02020603050405020304" pitchFamily="18" charset="0"/>
                    <a:ea typeface="Times New Roman" panose="02020603050405020304" pitchFamily="18" charset="0"/>
                  </a:rPr>
                  <a:t> koji dizalica topline može dati za zadane uvijete. Minimalni učin ovisan je o minimalnoj dopuštenoj frekvenciji koja je u ovome radu postavljena na </a:t>
                </a:r>
                <a:r>
                  <a:rPr lang="hr-HR" sz="1800" b="1" dirty="0">
                    <a:effectLst/>
                    <a:latin typeface="Times New Roman" panose="02020603050405020304" pitchFamily="18" charset="0"/>
                    <a:ea typeface="Times New Roman" panose="02020603050405020304" pitchFamily="18" charset="0"/>
                  </a:rPr>
                  <a:t>35 Hz. </a:t>
                </a:r>
              </a:p>
              <a:p>
                <a:endParaRPr lang="hr-HR"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prosječni faktor djelomičnog opterećenja proporcionalan toplinskom opterećenju. Pri smanjenom toplinskom opterećenju sustav brže pokrije toplinske gubitke, pa se češće gasi i pali što uzrokuje veće cikličke gubitke. </a:t>
                </a:r>
                <a:endParaRPr lang="en-US" sz="1800" dirty="0">
                  <a:effectLst/>
                  <a:latin typeface="Times New Roman" panose="02020603050405020304" pitchFamily="18" charset="0"/>
                  <a:ea typeface="Times New Roman" panose="02020603050405020304" pitchFamily="18" charset="0"/>
                </a:endParaRPr>
              </a:p>
              <a:p>
                <a:endParaRPr lang="hr-HR"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1" dirty="0">
                    <a:effectLst/>
                    <a:latin typeface="Times New Roman" panose="02020603050405020304" pitchFamily="18" charset="0"/>
                    <a:ea typeface="Times New Roman" panose="02020603050405020304" pitchFamily="18" charset="0"/>
                  </a:rPr>
                  <a:t>Da bi se dobio sezonski faktor grijanja (SCOP) vrijednosti faktora grijanja treba korigirati faktorom djelomičnog opterećenja (PLF) i </a:t>
                </a:r>
                <a:r>
                  <a:rPr lang="hr-HR" sz="1200" b="1" dirty="0" err="1">
                    <a:effectLst/>
                    <a:latin typeface="Times New Roman" panose="02020603050405020304" pitchFamily="18" charset="0"/>
                    <a:ea typeface="Times New Roman" panose="02020603050405020304" pitchFamily="18" charset="0"/>
                  </a:rPr>
                  <a:t>osrednjiti</a:t>
                </a:r>
                <a:endParaRPr lang="hr-HR" sz="12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hr-HR" dirty="0"/>
              </a:p>
              <a:p>
                <a:r>
                  <a:rPr lang="hr-HR" dirty="0"/>
                  <a:t>____________NE dalje___________________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effectLst/>
                    <a:latin typeface="Times New Roman" panose="02020603050405020304" pitchFamily="18" charset="0"/>
                    <a:ea typeface="Times New Roman" panose="02020603050405020304" pitchFamily="18" charset="0"/>
                  </a:rPr>
                  <a:t>Analiza cikličkih gubitaka provodi se pomoću dva indikatora; omjera djelomičnog opterećenja, poznatog kao omjer kapaciteta u </a:t>
                </a:r>
                <a:r>
                  <a:rPr lang="hr-HR" sz="1200" b="1" dirty="0">
                    <a:effectLst/>
                    <a:latin typeface="Times New Roman" panose="02020603050405020304" pitchFamily="18" charset="0"/>
                    <a:ea typeface="Times New Roman" panose="02020603050405020304" pitchFamily="18" charset="0"/>
                  </a:rPr>
                  <a:t>normi EN 14825 </a:t>
                </a:r>
                <a:r>
                  <a:rPr lang="hr-HR" sz="1200" dirty="0">
                    <a:effectLst/>
                    <a:latin typeface="Times New Roman" panose="02020603050405020304" pitchFamily="18" charset="0"/>
                    <a:ea typeface="Times New Roman" panose="02020603050405020304" pitchFamily="18" charset="0"/>
                  </a:rPr>
                  <a:t>[59]  (CR ili PLR), i faktora djelomičnog opterećenja (PLF). CR je omjer između toplinskih gubitaka objekta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rPr>
                        </m:ctrlPr>
                      </m:sSubPr>
                      <m:e>
                        <m:r>
                          <a:rPr lang="hr-HR" sz="1200" i="1">
                            <a:effectLst/>
                            <a:latin typeface="Cambria Math" panose="02040503050406030204" pitchFamily="18" charset="0"/>
                            <a:ea typeface="Times New Roman" panose="02020603050405020304" pitchFamily="18" charset="0"/>
                          </a:rPr>
                          <m:t>𝑄</m:t>
                        </m:r>
                      </m:e>
                      <m:sub>
                        <m:r>
                          <a:rPr lang="hr-HR" sz="1200" i="1">
                            <a:effectLst/>
                            <a:latin typeface="Cambria Math" panose="02040503050406030204" pitchFamily="18" charset="0"/>
                            <a:ea typeface="Times New Roman" panose="02020603050405020304" pitchFamily="18" charset="0"/>
                          </a:rPr>
                          <m:t>h</m:t>
                        </m:r>
                        <m:r>
                          <a:rPr lang="hr-HR" sz="1200" i="1">
                            <a:effectLst/>
                            <a:latin typeface="Cambria Math" panose="02040503050406030204" pitchFamily="18" charset="0"/>
                            <a:ea typeface="Times New Roman" panose="02020603050405020304" pitchFamily="18" charset="0"/>
                          </a:rPr>
                          <m:t>,</m:t>
                        </m:r>
                        <m:r>
                          <a:rPr lang="hr-HR" sz="1200" i="1">
                            <a:effectLst/>
                            <a:latin typeface="Cambria Math" panose="02040503050406030204" pitchFamily="18" charset="0"/>
                            <a:ea typeface="Times New Roman" panose="02020603050405020304" pitchFamily="18" charset="0"/>
                          </a:rPr>
                          <m:t>𝑛𝑑</m:t>
                        </m:r>
                      </m:sub>
                    </m:sSub>
                  </m:oMath>
                </a14:m>
                <a:r>
                  <a:rPr lang="hr-HR" sz="1200" dirty="0">
                    <a:effectLst/>
                    <a:latin typeface="Times New Roman" panose="02020603050405020304" pitchFamily="18" charset="0"/>
                    <a:ea typeface="Times New Roman" panose="02020603050405020304" pitchFamily="18" charset="0"/>
                  </a:rPr>
                  <a:t>) i nazivnog kapaciteta dizalica topline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rPr>
                        </m:ctrlPr>
                      </m:sSubPr>
                      <m:e>
                        <m:r>
                          <a:rPr lang="hr-HR" sz="1200" i="1">
                            <a:effectLst/>
                            <a:latin typeface="Cambria Math" panose="02040503050406030204" pitchFamily="18" charset="0"/>
                            <a:ea typeface="Times New Roman" panose="02020603050405020304" pitchFamily="18" charset="0"/>
                          </a:rPr>
                          <m:t>𝜙</m:t>
                        </m:r>
                      </m:e>
                      <m:sub>
                        <m:r>
                          <m:rPr>
                            <m:sty m:val="p"/>
                          </m:rPr>
                          <a:rPr lang="hr-HR" sz="1200">
                            <a:effectLst/>
                            <a:latin typeface="Cambria Math" panose="02040503050406030204" pitchFamily="18" charset="0"/>
                            <a:ea typeface="Times New Roman" panose="02020603050405020304" pitchFamily="18" charset="0"/>
                          </a:rPr>
                          <m:t>N</m:t>
                        </m:r>
                      </m:sub>
                    </m:sSub>
                  </m:oMath>
                </a14:m>
                <a:r>
                  <a:rPr lang="hr-HR" sz="1200" dirty="0">
                    <a:effectLst/>
                    <a:latin typeface="Times New Roman" panose="02020603050405020304" pitchFamily="18" charset="0"/>
                    <a:ea typeface="Times New Roman" panose="02020603050405020304" pitchFamily="18" charset="0"/>
                  </a:rPr>
                  <a:t>) koji se računa iz polinoma dobivenog mjerenjima, jednadžba 21 i 22. S druge strane, PLF je definiran kao omjer faktora grijanja u cikličkim uvjetima i njegove nominalne vrijednosti. </a:t>
                </a:r>
                <a:endParaRPr lang="en-US" sz="1200" dirty="0">
                  <a:effectLst/>
                  <a:latin typeface="Times New Roman" panose="02020603050405020304" pitchFamily="18" charset="0"/>
                  <a:ea typeface="Times New Roman" panose="02020603050405020304" pitchFamily="18" charset="0"/>
                </a:endParaRPr>
              </a:p>
              <a:p>
                <a:r>
                  <a:rPr lang="hr-HR" sz="1200" dirty="0" err="1">
                    <a:effectLst/>
                    <a:latin typeface="Times New Roman" panose="02020603050405020304" pitchFamily="18" charset="0"/>
                    <a:ea typeface="Times New Roman" panose="02020603050405020304" pitchFamily="18" charset="0"/>
                  </a:rPr>
                  <a:t>Cc</a:t>
                </a:r>
                <a:r>
                  <a:rPr lang="hr-HR" sz="1200" dirty="0">
                    <a:effectLst/>
                    <a:latin typeface="Times New Roman" panose="02020603050405020304" pitchFamily="18" charset="0"/>
                    <a:ea typeface="Times New Roman" panose="02020603050405020304" pitchFamily="18" charset="0"/>
                  </a:rPr>
                  <a:t> koeficijent narušavanja procesa koji je konstantan i iznosi 0,9</a:t>
                </a:r>
              </a:p>
              <a:p>
                <a:endParaRPr lang="hr-HR" sz="12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Dva su glavna razloga cikličkih gubitaka; gubici starta u koje spada dodatan utrošak energije na kompresoru prilikom njegovog pokretanja i rebalans tlakova radne tvari unutar rashladnog kruga. Drugi su gubitci povezani s potrošnjom pomoćnih komponenti sustava kada je dizalica topline uključena, a kompresor ne radi. Također, prije svakog pokretanja uključuju se cirkulacijske pumpe na određeno, konstantno vrijeme. Što je više ciklusa to su veći povezani ciklički gubici [58]. Analiza cikličkih gubitaka provodi se pomoću dva indikatora; omjera djelomičnog opterećenja, poznatog kao omjer kapaciteta u normi EN 14825 [59]  (CR ili PLR), i faktora djelomičnog opterećenja (PLF). CR je omjer između toplinskih gubitaka objekta (</a:t>
                </a:r>
                <a:r>
                  <a:rPr lang="hr-HR" sz="1800" i="0">
                    <a:effectLst/>
                    <a:latin typeface="Cambria Math" panose="02040503050406030204" pitchFamily="18" charset="0"/>
                    <a:ea typeface="Times New Roman" panose="02020603050405020304" pitchFamily="18" charset="0"/>
                  </a:rPr>
                  <a:t>𝑄</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ℎ,𝑛𝑑</a:t>
                </a:r>
                <a:r>
                  <a:rPr lang="en-US" sz="1800" i="0">
                    <a:effectLst/>
                    <a:latin typeface="Cambria Math" panose="02040503050406030204" pitchFamily="18" charset="0"/>
                    <a:ea typeface="Times New Roman" panose="02020603050405020304" pitchFamily="18" charset="0"/>
                  </a:rPr>
                  <a:t>)</a:t>
                </a:r>
                <a:r>
                  <a:rPr lang="hr-HR" sz="1800" dirty="0">
                    <a:effectLst/>
                    <a:latin typeface="Times New Roman" panose="02020603050405020304" pitchFamily="18" charset="0"/>
                    <a:ea typeface="Times New Roman" panose="02020603050405020304" pitchFamily="18" charset="0"/>
                  </a:rPr>
                  <a:t>) i nazivnog kapaciteta dizalica topline (</a:t>
                </a:r>
                <a:r>
                  <a:rPr lang="hr-HR" sz="1800" i="0">
                    <a:effectLst/>
                    <a:latin typeface="Cambria Math" panose="02040503050406030204" pitchFamily="18" charset="0"/>
                    <a:ea typeface="Times New Roman" panose="02020603050405020304" pitchFamily="18" charset="0"/>
                  </a:rPr>
                  <a:t>𝜙</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N</a:t>
                </a:r>
                <a:r>
                  <a:rPr lang="hr-HR" sz="1800" dirty="0">
                    <a:effectLst/>
                    <a:latin typeface="Times New Roman" panose="02020603050405020304" pitchFamily="18" charset="0"/>
                    <a:ea typeface="Times New Roman" panose="02020603050405020304" pitchFamily="18" charset="0"/>
                  </a:rPr>
                  <a:t>) koji se računa iz polinoma dobivenog mjerenjima, jednadžba 21 i 22. S druge strane, PLF je definiran kao omjer faktora grijanja u cikličkim uvjetima i njegove nominalne vrijednosti. </a:t>
                </a:r>
                <a:endParaRPr lang="en-US" sz="1800" dirty="0">
                  <a:effectLst/>
                  <a:latin typeface="Times New Roman" panose="02020603050405020304" pitchFamily="18" charset="0"/>
                  <a:ea typeface="Times New Roman" panose="02020603050405020304" pitchFamily="18" charset="0"/>
                </a:endParaRPr>
              </a:p>
              <a:p>
                <a:r>
                  <a:rPr lang="hr-HR" sz="1800" dirty="0" err="1">
                    <a:effectLst/>
                    <a:latin typeface="Times New Roman" panose="02020603050405020304" pitchFamily="18" charset="0"/>
                    <a:ea typeface="Times New Roman" panose="02020603050405020304" pitchFamily="18" charset="0"/>
                  </a:rPr>
                  <a:t>Cc</a:t>
                </a:r>
                <a:r>
                  <a:rPr lang="hr-HR" sz="1800" dirty="0">
                    <a:effectLst/>
                    <a:latin typeface="Times New Roman" panose="02020603050405020304" pitchFamily="18" charset="0"/>
                    <a:ea typeface="Times New Roman" panose="02020603050405020304" pitchFamily="18" charset="0"/>
                  </a:rPr>
                  <a:t> koeficijent narušavanja procesa koji je konstantan i iznosi 0,9</a:t>
                </a:r>
              </a:p>
              <a:p>
                <a:endParaRPr lang="hr-HR" sz="1800" dirty="0">
                  <a:effectLst/>
                  <a:latin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Za frekvencijski upravljani uređaj korekciju je potrebno provoditi samo onda kada je potreba za energijom manja od najmanjeg </a:t>
                </a:r>
                <a:r>
                  <a:rPr lang="hr-HR" sz="1800" dirty="0" err="1">
                    <a:effectLst/>
                    <a:latin typeface="Times New Roman" panose="02020603050405020304" pitchFamily="18" charset="0"/>
                    <a:ea typeface="Times New Roman" panose="02020603050405020304" pitchFamily="18" charset="0"/>
                  </a:rPr>
                  <a:t>učina</a:t>
                </a:r>
                <a:r>
                  <a:rPr lang="hr-HR" sz="1800" dirty="0">
                    <a:effectLst/>
                    <a:latin typeface="Times New Roman" panose="02020603050405020304" pitchFamily="18" charset="0"/>
                    <a:ea typeface="Times New Roman" panose="02020603050405020304" pitchFamily="18" charset="0"/>
                  </a:rPr>
                  <a:t> koji dizalica topline može dati za zadane uvijete. Minimalni učin ovisan je o minimalnoj dopuštenoj frekvenciji koja je u ovome radu postavljena na </a:t>
                </a:r>
                <a:r>
                  <a:rPr lang="hr-HR" sz="1800" b="1" dirty="0">
                    <a:effectLst/>
                    <a:latin typeface="Times New Roman" panose="02020603050405020304" pitchFamily="18" charset="0"/>
                    <a:ea typeface="Times New Roman" panose="02020603050405020304" pitchFamily="18" charset="0"/>
                  </a:rPr>
                  <a:t>35 Hz. </a:t>
                </a:r>
              </a:p>
              <a:p>
                <a:endParaRPr lang="hr-HR" sz="1800" b="1"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prosječni faktor djelomičnog opterećenja proporcionalan toplinskom opterećenju. Pri smanjenom toplinskom opterećenju sustav brže pokrije toplinske gubitke, pa se češće gasi i pali što uzrokuje veće cikličke gubitke. </a:t>
                </a:r>
                <a:endParaRPr lang="en-US" sz="1800" dirty="0">
                  <a:effectLst/>
                  <a:latin typeface="Times New Roman" panose="02020603050405020304" pitchFamily="18" charset="0"/>
                  <a:ea typeface="Times New Roman" panose="02020603050405020304" pitchFamily="18" charset="0"/>
                </a:endParaRPr>
              </a:p>
              <a:p>
                <a:endParaRPr lang="hr-HR" sz="1800" b="1" dirty="0">
                  <a:effectLst/>
                  <a:latin typeface="Times New Roman" panose="02020603050405020304" pitchFamily="18" charset="0"/>
                </a:endParaRPr>
              </a:p>
              <a:p>
                <a:endParaRPr lang="hr-HR" dirty="0"/>
              </a:p>
              <a:p>
                <a:endParaRPr lang="en-US" dirty="0"/>
              </a:p>
            </p:txBody>
          </p:sp>
        </mc:Fallback>
      </mc:AlternateContent>
      <p:sp>
        <p:nvSpPr>
          <p:cNvPr id="4" name="Slide Number Placeholder 3"/>
          <p:cNvSpPr>
            <a:spLocks noGrp="1"/>
          </p:cNvSpPr>
          <p:nvPr>
            <p:ph type="sldNum" sz="quarter" idx="5"/>
          </p:nvPr>
        </p:nvSpPr>
        <p:spPr/>
        <p:txBody>
          <a:bodyPr/>
          <a:lstStyle/>
          <a:p>
            <a:fld id="{40010411-6364-4FCB-A6BC-4A6004C9A284}" type="slidenum">
              <a:rPr lang="en-US" smtClean="0"/>
              <a:t>12</a:t>
            </a:fld>
            <a:endParaRPr lang="en-US"/>
          </a:p>
        </p:txBody>
      </p:sp>
    </p:spTree>
    <p:extLst>
      <p:ext uri="{BB962C8B-B14F-4D97-AF65-F5344CB8AC3E}">
        <p14:creationId xmlns:p14="http://schemas.microsoft.com/office/powerpoint/2010/main" val="211090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Izračunati satni faktori grijanja korigirani su cikličkim gubitcima i prikazani na slikama. Izračunat je i sezonski faktor grijanja kao srednja vrijednost korigiranih satnih faktora grijanja. </a:t>
            </a:r>
            <a:endParaRPr lang="en-US" sz="1800" dirty="0">
              <a:effectLst/>
              <a:latin typeface="Times New Roman" panose="02020603050405020304" pitchFamily="18" charset="0"/>
              <a:ea typeface="Times New Roman" panose="02020603050405020304" pitchFamily="18" charset="0"/>
            </a:endParaRPr>
          </a:p>
          <a:p>
            <a:endParaRPr lang="hr-HR" dirty="0"/>
          </a:p>
          <a:p>
            <a:r>
              <a:rPr lang="hr-HR" sz="1800" dirty="0">
                <a:effectLst/>
                <a:latin typeface="Times New Roman" panose="02020603050405020304" pitchFamily="18" charset="0"/>
                <a:ea typeface="Times New Roman" panose="02020603050405020304" pitchFamily="18" charset="0"/>
              </a:rPr>
              <a:t>Satni toplinski gubitci se dijele s odgovarajućim faktorom grijanja kako bi se dobila potrošnja električne energije. Modelirani sustav bez napredne regulacije godišnje potroši 9584 kWh električne energije sa sezonskim faktorom grijanja (SCOP) 3,05, a sustav s naprednom regulacijom 8053 kWh uz sezonski faktor grijanja 3,56. Razlika u potrošenoj električnoj energiji % na godišnjoj razini. </a:t>
            </a:r>
            <a:r>
              <a:rPr lang="hr-HR" sz="1800" b="1" dirty="0">
                <a:effectLst/>
                <a:latin typeface="Times New Roman" panose="02020603050405020304" pitchFamily="18" charset="0"/>
                <a:ea typeface="Times New Roman" panose="02020603050405020304" pitchFamily="18" charset="0"/>
              </a:rPr>
              <a:t>Ta bi ušteda mogla biti i veća kada ne bi dolazilo do pojave rezonancije pri manjim frekvencijama, odnosno broju okretaja kompresora</a:t>
            </a:r>
            <a:r>
              <a:rPr lang="hr-HR"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13</a:t>
            </a:fld>
            <a:endParaRPr lang="en-US"/>
          </a:p>
        </p:txBody>
      </p:sp>
    </p:spTree>
    <p:extLst>
      <p:ext uri="{BB962C8B-B14F-4D97-AF65-F5344CB8AC3E}">
        <p14:creationId xmlns:p14="http://schemas.microsoft.com/office/powerpoint/2010/main" val="372477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14</a:t>
            </a:fld>
            <a:endParaRPr lang="en-US"/>
          </a:p>
        </p:txBody>
      </p:sp>
    </p:spTree>
    <p:extLst>
      <p:ext uri="{BB962C8B-B14F-4D97-AF65-F5344CB8AC3E}">
        <p14:creationId xmlns:p14="http://schemas.microsoft.com/office/powerpoint/2010/main" val="422508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15</a:t>
            </a:fld>
            <a:endParaRPr lang="en-US"/>
          </a:p>
        </p:txBody>
      </p:sp>
    </p:spTree>
    <p:extLst>
      <p:ext uri="{BB962C8B-B14F-4D97-AF65-F5344CB8AC3E}">
        <p14:creationId xmlns:p14="http://schemas.microsoft.com/office/powerpoint/2010/main" val="314977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16</a:t>
            </a:fld>
            <a:endParaRPr lang="en-US"/>
          </a:p>
        </p:txBody>
      </p:sp>
    </p:spTree>
    <p:extLst>
      <p:ext uri="{BB962C8B-B14F-4D97-AF65-F5344CB8AC3E}">
        <p14:creationId xmlns:p14="http://schemas.microsoft.com/office/powerpoint/2010/main" val="81619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17</a:t>
            </a:fld>
            <a:endParaRPr lang="en-US"/>
          </a:p>
        </p:txBody>
      </p:sp>
    </p:spTree>
    <p:extLst>
      <p:ext uri="{BB962C8B-B14F-4D97-AF65-F5344CB8AC3E}">
        <p14:creationId xmlns:p14="http://schemas.microsoft.com/office/powerpoint/2010/main" val="196124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18</a:t>
            </a:fld>
            <a:endParaRPr lang="en-US"/>
          </a:p>
        </p:txBody>
      </p:sp>
    </p:spTree>
    <p:extLst>
      <p:ext uri="{BB962C8B-B14F-4D97-AF65-F5344CB8AC3E}">
        <p14:creationId xmlns:p14="http://schemas.microsoft.com/office/powerpoint/2010/main" val="153597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 panose="020B0604020202020204" pitchFamily="34" charset="0"/>
                <a:cs typeface="Arial" panose="020B0604020202020204" pitchFamily="34" charset="0"/>
              </a:rPr>
              <a:t>Algoritam</a:t>
            </a:r>
            <a:r>
              <a:rPr lang="en-US" dirty="0">
                <a:latin typeface="Arial" panose="020B0604020202020204" pitchFamily="34" charset="0"/>
                <a:cs typeface="Arial" panose="020B0604020202020204" pitchFamily="34" charset="0"/>
              </a:rPr>
              <a:t> za </a:t>
            </a:r>
            <a:r>
              <a:rPr lang="en-US" dirty="0" err="1">
                <a:latin typeface="Arial" panose="020B0604020202020204" pitchFamily="34" charset="0"/>
                <a:cs typeface="Arial" panose="020B0604020202020204" pitchFamily="34" charset="0"/>
              </a:rPr>
              <a:t>određivanje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energetskih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zahtjeva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učinkovistost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termotehničkih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sustava</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zgradama</a:t>
            </a:r>
            <a:endParaRPr lang="hr-HR"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19</a:t>
            </a:fld>
            <a:endParaRPr lang="en-US"/>
          </a:p>
        </p:txBody>
      </p:sp>
    </p:spTree>
    <p:extLst>
      <p:ext uri="{BB962C8B-B14F-4D97-AF65-F5344CB8AC3E}">
        <p14:creationId xmlns:p14="http://schemas.microsoft.com/office/powerpoint/2010/main" val="227405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Prezentacija je sadržajno podijeljena u 5 cjelina </a:t>
            </a:r>
          </a:p>
          <a:p>
            <a:endParaRPr lang="hr-HR" dirty="0"/>
          </a:p>
          <a:p>
            <a:r>
              <a:rPr lang="hr-HR" dirty="0"/>
              <a:t>Prve dvije naslova 1 geotermalne dizalice topline i 2 regulacija procesa tiču se sustava na kojem je rađen eksperimentalni dio istraživanja i njegove regulacije </a:t>
            </a:r>
          </a:p>
          <a:p>
            <a:endParaRPr lang="hr-HR" dirty="0"/>
          </a:p>
          <a:p>
            <a:r>
              <a:rPr lang="hr-HR" dirty="0"/>
              <a:t>Zatim dolazimo do glavnog dijela prezentacije, pregleda rezultata prvo eksperimentalnih, a onda i onih dobivenih proračunom.  </a:t>
            </a:r>
          </a:p>
          <a:p>
            <a:endParaRPr lang="hr-HR" dirty="0"/>
          </a:p>
          <a:p>
            <a:r>
              <a:rPr lang="hr-HR" dirty="0"/>
              <a:t>Na kraju će se naglasiti glavni zaključci PROIZAŠLI iz obrađenih rezultata.  </a:t>
            </a:r>
          </a:p>
        </p:txBody>
      </p:sp>
      <p:sp>
        <p:nvSpPr>
          <p:cNvPr id="4" name="Slide Number Placeholder 3"/>
          <p:cNvSpPr>
            <a:spLocks noGrp="1"/>
          </p:cNvSpPr>
          <p:nvPr>
            <p:ph type="sldNum" sz="quarter" idx="5"/>
          </p:nvPr>
        </p:nvSpPr>
        <p:spPr/>
        <p:txBody>
          <a:bodyPr/>
          <a:lstStyle/>
          <a:p>
            <a:fld id="{40010411-6364-4FCB-A6BC-4A6004C9A284}" type="slidenum">
              <a:rPr lang="en-US" smtClean="0"/>
              <a:t>2</a:t>
            </a:fld>
            <a:endParaRPr lang="en-US"/>
          </a:p>
        </p:txBody>
      </p:sp>
    </p:spTree>
    <p:extLst>
      <p:ext uri="{BB962C8B-B14F-4D97-AF65-F5344CB8AC3E}">
        <p14:creationId xmlns:p14="http://schemas.microsoft.com/office/powerpoint/2010/main" val="27849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Da bi se dobio sezonski faktor grijanja (SCOP) vrijednosti faktora grijanja treba korigirati faktorom djelomičnog opterećenja (PLF) i </a:t>
                </a:r>
                <a:r>
                  <a:rPr lang="hr-HR" sz="1800" dirty="0" err="1">
                    <a:effectLst/>
                    <a:latin typeface="Times New Roman" panose="02020603050405020304" pitchFamily="18" charset="0"/>
                    <a:ea typeface="Times New Roman" panose="02020603050405020304" pitchFamily="18" charset="0"/>
                  </a:rPr>
                  <a:t>osrednjiti</a:t>
                </a:r>
                <a:r>
                  <a:rPr lang="hr-HR" sz="1800" dirty="0">
                    <a:effectLst/>
                    <a:latin typeface="Times New Roman" panose="02020603050405020304" pitchFamily="18" charset="0"/>
                    <a:ea typeface="Times New Roman" panose="02020603050405020304" pitchFamily="18" charset="0"/>
                  </a:rPr>
                  <a:t>. U sustavima gdje kompresor radi s konstantnim brojem okretaja dolazi do cikličkih gubitaka. Dva su glavna razloga cikličkih gubitaka; gubici starta u koje spada dodatan utrošak energije na kompresoru prilikom njegovog pokretanja i rebalans tlakova radne tvari unutar rashladnog kruga. Drugi su gubitci povezani s potrošnjom pomoćnih komponenti sustava kada je dizalica topline uključena, a kompresor ne radi. Također, prije svakog pokretanja uključuju se cirkulacijske pumpe na određeno, konstantno vrijeme. Što je više ciklusa to su veći povezani ciklički gubici [58]. Analiza cikličkih gubitaka provodi se pomoću dva indikatora; </a:t>
                </a:r>
                <a:r>
                  <a:rPr lang="hr-HR" sz="1800" b="1" dirty="0">
                    <a:effectLst/>
                    <a:latin typeface="Times New Roman" panose="02020603050405020304" pitchFamily="18" charset="0"/>
                    <a:ea typeface="Times New Roman" panose="02020603050405020304" pitchFamily="18" charset="0"/>
                  </a:rPr>
                  <a:t>omjera djelomičnog opterećenja</a:t>
                </a:r>
                <a:r>
                  <a:rPr lang="hr-HR" sz="1800" dirty="0">
                    <a:effectLst/>
                    <a:latin typeface="Times New Roman" panose="02020603050405020304" pitchFamily="18" charset="0"/>
                    <a:ea typeface="Times New Roman" panose="02020603050405020304" pitchFamily="18" charset="0"/>
                  </a:rPr>
                  <a:t>, poznatog kao </a:t>
                </a:r>
                <a:r>
                  <a:rPr lang="hr-HR" sz="1800" b="1" dirty="0">
                    <a:effectLst/>
                    <a:latin typeface="Times New Roman" panose="02020603050405020304" pitchFamily="18" charset="0"/>
                    <a:ea typeface="Times New Roman" panose="02020603050405020304" pitchFamily="18" charset="0"/>
                  </a:rPr>
                  <a:t>omjer kapaciteta </a:t>
                </a:r>
                <a:r>
                  <a:rPr lang="hr-HR" sz="1800" dirty="0">
                    <a:effectLst/>
                    <a:latin typeface="Times New Roman" panose="02020603050405020304" pitchFamily="18" charset="0"/>
                    <a:ea typeface="Times New Roman" panose="02020603050405020304" pitchFamily="18" charset="0"/>
                  </a:rPr>
                  <a:t>u normi EN 14825 [59]  (CR ili PLR), i faktora djelomičnog opterećenja (PLF). CR je omjer između toplinskih gubitaka objekta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hr-HR" sz="1800" i="1">
                            <a:effectLst/>
                            <a:latin typeface="Cambria Math" panose="02040503050406030204" pitchFamily="18" charset="0"/>
                            <a:ea typeface="Times New Roman" panose="02020603050405020304" pitchFamily="18" charset="0"/>
                          </a:rPr>
                          <m:t>𝑄</m:t>
                        </m:r>
                      </m:e>
                      <m:sub>
                        <m:r>
                          <a:rPr lang="hr-HR" sz="1800" i="1">
                            <a:effectLst/>
                            <a:latin typeface="Cambria Math" panose="02040503050406030204" pitchFamily="18" charset="0"/>
                            <a:ea typeface="Times New Roman" panose="02020603050405020304" pitchFamily="18" charset="0"/>
                          </a:rPr>
                          <m:t>h</m:t>
                        </m:r>
                        <m:r>
                          <a:rPr lang="hr-HR" sz="1800" i="1">
                            <a:effectLst/>
                            <a:latin typeface="Cambria Math" panose="02040503050406030204" pitchFamily="18" charset="0"/>
                            <a:ea typeface="Times New Roman" panose="02020603050405020304" pitchFamily="18" charset="0"/>
                          </a:rPr>
                          <m:t>,</m:t>
                        </m:r>
                        <m:r>
                          <a:rPr lang="hr-HR" sz="1800" i="1">
                            <a:effectLst/>
                            <a:latin typeface="Cambria Math" panose="02040503050406030204" pitchFamily="18" charset="0"/>
                            <a:ea typeface="Times New Roman" panose="02020603050405020304" pitchFamily="18" charset="0"/>
                          </a:rPr>
                          <m:t>𝑛𝑑</m:t>
                        </m:r>
                      </m:sub>
                    </m:sSub>
                  </m:oMath>
                </a14:m>
                <a:r>
                  <a:rPr lang="hr-HR" sz="1800" dirty="0">
                    <a:effectLst/>
                    <a:latin typeface="Times New Roman" panose="02020603050405020304" pitchFamily="18" charset="0"/>
                    <a:ea typeface="Times New Roman" panose="02020603050405020304" pitchFamily="18" charset="0"/>
                  </a:rPr>
                  <a:t>) i nazivnog kapaciteta dizalica topline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hr-HR" sz="1800" i="1">
                            <a:effectLst/>
                            <a:latin typeface="Cambria Math" panose="02040503050406030204" pitchFamily="18" charset="0"/>
                            <a:ea typeface="Times New Roman" panose="02020603050405020304" pitchFamily="18" charset="0"/>
                          </a:rPr>
                          <m:t>𝜙</m:t>
                        </m:r>
                      </m:e>
                      <m:sub>
                        <m:r>
                          <m:rPr>
                            <m:sty m:val="p"/>
                          </m:rPr>
                          <a:rPr lang="hr-HR" sz="1800">
                            <a:effectLst/>
                            <a:latin typeface="Cambria Math" panose="02040503050406030204" pitchFamily="18" charset="0"/>
                            <a:ea typeface="Times New Roman" panose="02020603050405020304" pitchFamily="18" charset="0"/>
                          </a:rPr>
                          <m:t>N</m:t>
                        </m:r>
                      </m:sub>
                    </m:sSub>
                  </m:oMath>
                </a14:m>
                <a:r>
                  <a:rPr lang="hr-HR" sz="1800" dirty="0">
                    <a:effectLst/>
                    <a:latin typeface="Times New Roman" panose="02020603050405020304" pitchFamily="18" charset="0"/>
                    <a:ea typeface="Times New Roman" panose="02020603050405020304" pitchFamily="18" charset="0"/>
                  </a:rPr>
                  <a:t>) koji se računa iz polinoma dobivenog mjerenjima, jednadžba 21 i 22. S druge strane, PLF je definiran kao omjer faktora grijanja u cikličkim uvjetima i njegove nominalne vrijednosti. </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Da bi se dobio sezonski faktor grijanja (SCOP) vrijednosti faktora grijanja treba korigirati faktorom djelomičnog opterećenja (PLF) i </a:t>
                </a:r>
                <a:r>
                  <a:rPr lang="hr-HR" sz="1800" dirty="0" err="1">
                    <a:effectLst/>
                    <a:latin typeface="Times New Roman" panose="02020603050405020304" pitchFamily="18" charset="0"/>
                    <a:ea typeface="Times New Roman" panose="02020603050405020304" pitchFamily="18" charset="0"/>
                  </a:rPr>
                  <a:t>osrednjiti</a:t>
                </a:r>
                <a:r>
                  <a:rPr lang="hr-HR" sz="1800" dirty="0">
                    <a:effectLst/>
                    <a:latin typeface="Times New Roman" panose="02020603050405020304" pitchFamily="18" charset="0"/>
                    <a:ea typeface="Times New Roman" panose="02020603050405020304" pitchFamily="18" charset="0"/>
                  </a:rPr>
                  <a:t>. U sustavima gdje kompresor radi s konstantnim brojem okretaja dolazi do cikličkih gubitaka. Dva su glavna razloga cikličkih gubitaka; gubici starta u koje spada dodatan utrošak energije na kompresoru prilikom njegovog pokretanja i rebalans tlakova radne tvari unutar rashladnog kruga. Drugi su gubitci povezani s potrošnjom pomoćnih komponenti sustava kada je dizalica topline uključena, a kompresor ne radi. Također, prije svakog pokretanja uključuju se cirkulacijske pumpe na određeno, konstantno vrijeme. Što je više ciklusa to su veći povezani ciklički gubici [58]. Analiza cikličkih gubitaka provodi se pomoću dva indikatora; omjera djelomičnog opterećenja, poznatog kao omjer kapaciteta u normi EN 14825 [59]  (CR ili PLR), i faktora djelomičnog opterećenja (PLF). CR je omjer između toplinskih gubitaka objekta (</a:t>
                </a:r>
                <a:r>
                  <a:rPr lang="hr-HR" sz="1800" i="0">
                    <a:effectLst/>
                    <a:latin typeface="Cambria Math" panose="02040503050406030204" pitchFamily="18" charset="0"/>
                    <a:ea typeface="Times New Roman" panose="02020603050405020304" pitchFamily="18" charset="0"/>
                  </a:rPr>
                  <a:t>𝑄</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ℎ,𝑛𝑑</a:t>
                </a:r>
                <a:r>
                  <a:rPr lang="en-US" sz="1800" i="0">
                    <a:effectLst/>
                    <a:latin typeface="Cambria Math" panose="02040503050406030204" pitchFamily="18" charset="0"/>
                    <a:ea typeface="Times New Roman" panose="02020603050405020304" pitchFamily="18" charset="0"/>
                  </a:rPr>
                  <a:t>)</a:t>
                </a:r>
                <a:r>
                  <a:rPr lang="hr-HR" sz="1800" dirty="0">
                    <a:effectLst/>
                    <a:latin typeface="Times New Roman" panose="02020603050405020304" pitchFamily="18" charset="0"/>
                    <a:ea typeface="Times New Roman" panose="02020603050405020304" pitchFamily="18" charset="0"/>
                  </a:rPr>
                  <a:t>) i nazivnog kapaciteta dizalica topline (</a:t>
                </a:r>
                <a:r>
                  <a:rPr lang="hr-HR" sz="1800" i="0">
                    <a:effectLst/>
                    <a:latin typeface="Cambria Math" panose="02040503050406030204" pitchFamily="18" charset="0"/>
                    <a:ea typeface="Times New Roman" panose="02020603050405020304" pitchFamily="18" charset="0"/>
                  </a:rPr>
                  <a:t>𝜙</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N</a:t>
                </a:r>
                <a:r>
                  <a:rPr lang="hr-HR" sz="1800" dirty="0">
                    <a:effectLst/>
                    <a:latin typeface="Times New Roman" panose="02020603050405020304" pitchFamily="18" charset="0"/>
                    <a:ea typeface="Times New Roman" panose="02020603050405020304" pitchFamily="18" charset="0"/>
                  </a:rPr>
                  <a:t>) koji se računa iz polinoma dobivenog mjerenjima, jednadžba 21 i 22. S druge strane, PLF je definiran kao omjer faktora grijanja u cikličkim uvjetima i njegove nominalne vrijednosti. </a:t>
                </a:r>
                <a:endParaRPr lang="en-US" sz="1800" dirty="0">
                  <a:effectLst/>
                  <a:latin typeface="Times New Roman" panose="02020603050405020304" pitchFamily="18" charset="0"/>
                  <a:ea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40010411-6364-4FCB-A6BC-4A6004C9A284}" type="slidenum">
              <a:rPr lang="en-US" smtClean="0"/>
              <a:t>20</a:t>
            </a:fld>
            <a:endParaRPr lang="en-US"/>
          </a:p>
        </p:txBody>
      </p:sp>
    </p:spTree>
    <p:extLst>
      <p:ext uri="{BB962C8B-B14F-4D97-AF65-F5344CB8AC3E}">
        <p14:creationId xmlns:p14="http://schemas.microsoft.com/office/powerpoint/2010/main" val="61610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err="1">
                <a:solidFill>
                  <a:srgbClr val="000000"/>
                </a:solidFill>
              </a:rPr>
              <a:t>regulacijsko</a:t>
            </a:r>
            <a:r>
              <a:rPr lang="en-US" sz="1800" b="0" i="0" u="none" strike="noStrike" baseline="0" dirty="0">
                <a:solidFill>
                  <a:srgbClr val="000000"/>
                </a:solidFill>
              </a:rPr>
              <a:t> </a:t>
            </a:r>
            <a:r>
              <a:rPr lang="en-US" sz="1800" b="0" i="0" u="none" strike="noStrike" baseline="0" dirty="0" err="1">
                <a:solidFill>
                  <a:srgbClr val="000000"/>
                </a:solidFill>
              </a:rPr>
              <a:t>odstupanje</a:t>
            </a:r>
            <a:r>
              <a:rPr lang="en-US" sz="1800" b="0" i="0" u="none" strike="noStrike" baseline="0" dirty="0">
                <a:solidFill>
                  <a:srgbClr val="000000"/>
                </a:solidFill>
              </a:rPr>
              <a:t> </a:t>
            </a:r>
            <a:endParaRPr lang="hr-HR" sz="1800" b="0" i="0" u="none" strike="noStrike" baseline="0" dirty="0">
              <a:solidFill>
                <a:srgbClr val="000000"/>
              </a:solidFill>
            </a:endParaRPr>
          </a:p>
          <a:p>
            <a:endParaRPr lang="hr-HR" sz="1800" b="0" i="0" u="none" strike="noStrike" baseline="0" dirty="0">
              <a:solidFill>
                <a:srgbClr val="000000"/>
              </a:solidFill>
            </a:endParaRPr>
          </a:p>
          <a:p>
            <a:r>
              <a:rPr lang="en-US" sz="1800" b="0" i="0" u="none" strike="noStrike" baseline="0" dirty="0" err="1">
                <a:solidFill>
                  <a:srgbClr val="000000"/>
                </a:solidFill>
                <a:latin typeface="Times New Roman" panose="02020603050405020304" pitchFamily="18" charset="0"/>
              </a:rPr>
              <a:t>Pomoću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regulatora</a:t>
            </a:r>
            <a:r>
              <a:rPr lang="en-US" sz="1800" b="0" i="0" u="none" strike="noStrike" baseline="0" dirty="0">
                <a:solidFill>
                  <a:srgbClr val="000000"/>
                </a:solidFill>
                <a:latin typeface="Times New Roman" panose="02020603050405020304" pitchFamily="18" charset="0"/>
              </a:rPr>
              <a:t> se </a:t>
            </a:r>
            <a:r>
              <a:rPr lang="en-US" sz="1800" b="0" i="0" u="none" strike="noStrike" baseline="0" dirty="0" err="1">
                <a:solidFill>
                  <a:srgbClr val="000000"/>
                </a:solidFill>
                <a:latin typeface="Times New Roman" panose="02020603050405020304" pitchFamily="18" charset="0"/>
              </a:rPr>
              <a:t>regulacijski</a:t>
            </a:r>
            <a:r>
              <a:rPr lang="en-US" sz="1800" b="0" i="0" u="none" strike="noStrike" baseline="0" dirty="0">
                <a:solidFill>
                  <a:srgbClr val="000000"/>
                </a:solidFill>
                <a:latin typeface="Times New Roman" panose="02020603050405020304" pitchFamily="18" charset="0"/>
              </a:rPr>
              <a:t> signal </a:t>
            </a:r>
            <a:r>
              <a:rPr lang="en-US" sz="1800" b="0" i="0" u="none" strike="noStrike" baseline="0" dirty="0" err="1">
                <a:solidFill>
                  <a:srgbClr val="000000"/>
                </a:solidFill>
                <a:latin typeface="Times New Roman" panose="02020603050405020304" pitchFamily="18" charset="0"/>
              </a:rPr>
              <a:t>vremenski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preoblikuje</a:t>
            </a:r>
            <a:r>
              <a:rPr lang="en-US" sz="1800" b="0" i="0" u="none" strike="noStrike" baseline="0" dirty="0">
                <a:solidFill>
                  <a:srgbClr val="000000"/>
                </a:solidFill>
                <a:latin typeface="Times New Roman" panose="02020603050405020304" pitchFamily="18" charset="0"/>
              </a:rPr>
              <a:t>, pa </a:t>
            </a:r>
            <a:r>
              <a:rPr lang="en-US" sz="1800" b="0" i="0" u="none" strike="noStrike" baseline="0" dirty="0" err="1">
                <a:solidFill>
                  <a:srgbClr val="000000"/>
                </a:solidFill>
                <a:latin typeface="Times New Roman" panose="02020603050405020304" pitchFamily="18" charset="0"/>
              </a:rPr>
              <a:t>govorimo</a:t>
            </a:r>
            <a:r>
              <a:rPr lang="en-US" sz="1800" b="0" i="0" u="none" strike="noStrike" baseline="0" dirty="0">
                <a:solidFill>
                  <a:srgbClr val="000000"/>
                </a:solidFill>
                <a:latin typeface="Times New Roman" panose="02020603050405020304" pitchFamily="18" charset="0"/>
              </a:rPr>
              <a:t> o </a:t>
            </a:r>
            <a:r>
              <a:rPr lang="en-US" sz="1800" b="0" i="0" u="none" strike="noStrike" baseline="0" dirty="0" err="1">
                <a:solidFill>
                  <a:srgbClr val="000000"/>
                </a:solidFill>
                <a:latin typeface="Times New Roman" panose="02020603050405020304" pitchFamily="18" charset="0"/>
              </a:rPr>
              <a:t>proporcionalnom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integralnom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derivacijskom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djelovanju</a:t>
            </a:r>
            <a:r>
              <a:rPr lang="en-US" sz="1800" b="0" i="0" u="none" strike="noStrike" baseline="0" dirty="0">
                <a:solidFill>
                  <a:srgbClr val="000000"/>
                </a:solidFill>
                <a:latin typeface="Times New Roman" panose="02020603050405020304" pitchFamily="18" charset="0"/>
              </a:rPr>
              <a:t> </a:t>
            </a:r>
            <a:endParaRPr lang="hr-HR" sz="1800" b="0" i="0" u="none" strike="noStrike" baseline="0" dirty="0">
              <a:solidFill>
                <a:srgbClr val="000000"/>
              </a:solidFill>
              <a:latin typeface="Times New Roman" panose="02020603050405020304" pitchFamily="18" charset="0"/>
            </a:endParaRPr>
          </a:p>
          <a:p>
            <a:endParaRPr lang="hr-HR" sz="1800" b="0"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Visoke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vrijednost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varijable</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Cambria Math" panose="02040503050406030204" pitchFamily="18" charset="0"/>
              </a:rPr>
              <a:t>𝐾𝑝 </a:t>
            </a:r>
            <a:r>
              <a:rPr lang="en-US" sz="1800" b="0" i="0" u="none" strike="noStrike" baseline="0" dirty="0" err="1">
                <a:solidFill>
                  <a:srgbClr val="000000"/>
                </a:solidFill>
                <a:latin typeface="Times New Roman" panose="02020603050405020304" pitchFamily="18" charset="0"/>
              </a:rPr>
              <a:t>uzrokuje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veliku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promjenu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izlaznog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en-US" sz="1800" b="0" i="0" u="none" strike="noStrike" baseline="0" dirty="0">
                <a:solidFill>
                  <a:srgbClr val="000000"/>
                </a:solidFill>
                <a:latin typeface="Times New Roman" panose="02020603050405020304" pitchFamily="18" charset="0"/>
              </a:rPr>
              <a:t> za </a:t>
            </a:r>
            <a:r>
              <a:rPr lang="en-US" sz="1800" b="0" i="0" u="none" strike="noStrike" baseline="0" dirty="0" err="1">
                <a:solidFill>
                  <a:srgbClr val="000000"/>
                </a:solidFill>
                <a:latin typeface="Times New Roman" panose="02020603050405020304" pitchFamily="18" charset="0"/>
              </a:rPr>
              <a:t>odstupanje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Ako</a:t>
            </a:r>
            <a:r>
              <a:rPr lang="en-US" sz="1800" b="0" i="0" u="none" strike="noStrike" baseline="0" dirty="0">
                <a:solidFill>
                  <a:srgbClr val="000000"/>
                </a:solidFill>
                <a:latin typeface="Times New Roman" panose="02020603050405020304" pitchFamily="18" charset="0"/>
              </a:rPr>
              <a:t> je </a:t>
            </a:r>
            <a:r>
              <a:rPr lang="en-US" sz="1800" b="0" i="0" u="none" strike="noStrike" baseline="0" dirty="0" err="1">
                <a:solidFill>
                  <a:srgbClr val="000000"/>
                </a:solidFill>
                <a:latin typeface="Times New Roman" panose="02020603050405020304" pitchFamily="18" charset="0"/>
              </a:rPr>
              <a:t>vrijednost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previsoka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dolazi</a:t>
            </a:r>
            <a:r>
              <a:rPr lang="en-US" sz="1800" b="0" i="0" u="none" strike="noStrike" baseline="0" dirty="0">
                <a:solidFill>
                  <a:srgbClr val="000000"/>
                </a:solidFill>
                <a:latin typeface="Times New Roman" panose="02020603050405020304" pitchFamily="18" charset="0"/>
              </a:rPr>
              <a:t> do </a:t>
            </a:r>
            <a:r>
              <a:rPr lang="en-US" sz="1800" b="0" i="0" u="none" strike="noStrike" baseline="0" dirty="0" err="1">
                <a:solidFill>
                  <a:srgbClr val="000000"/>
                </a:solidFill>
                <a:latin typeface="Times New Roman" panose="02020603050405020304" pitchFamily="18" charset="0"/>
              </a:rPr>
              <a:t>velikog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prekoračenja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zadane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vrijednosti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sustav</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može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postati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nestabilan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Ako</a:t>
            </a:r>
            <a:r>
              <a:rPr lang="en-US" sz="1800" b="0" i="0" u="none" strike="noStrike" baseline="0" dirty="0">
                <a:solidFill>
                  <a:srgbClr val="000000"/>
                </a:solidFill>
                <a:latin typeface="Times New Roman" panose="02020603050405020304" pitchFamily="18" charset="0"/>
              </a:rPr>
              <a:t> je </a:t>
            </a:r>
            <a:r>
              <a:rPr lang="en-US" sz="1800" b="0" i="0" u="none" strike="noStrike" baseline="0" dirty="0" err="1">
                <a:solidFill>
                  <a:srgbClr val="000000"/>
                </a:solidFill>
                <a:latin typeface="Times New Roman" panose="02020603050405020304" pitchFamily="18" charset="0"/>
              </a:rPr>
              <a:t>vrijednost</a:t>
            </a:r>
            <a:r>
              <a:rPr lang="en-US" sz="1800" b="0"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Cambria Math" panose="02040503050406030204" pitchFamily="18" charset="0"/>
              </a:rPr>
              <a:t>𝐾𝑝 </a:t>
            </a:r>
            <a:r>
              <a:rPr lang="en-US" sz="1800" b="0" i="0" u="none" strike="noStrike" baseline="0" dirty="0" err="1">
                <a:solidFill>
                  <a:srgbClr val="000000"/>
                </a:solidFill>
                <a:latin typeface="Times New Roman" panose="02020603050405020304" pitchFamily="18" charset="0"/>
              </a:rPr>
              <a:t>premala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regulacijskom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odstupanju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će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trebati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mnogo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vremena</a:t>
            </a:r>
            <a:r>
              <a:rPr lang="en-US" sz="1800" b="0" i="0" u="none" strike="noStrike" baseline="0" dirty="0">
                <a:solidFill>
                  <a:srgbClr val="000000"/>
                </a:solidFill>
                <a:latin typeface="Times New Roman" panose="02020603050405020304" pitchFamily="18" charset="0"/>
              </a:rPr>
              <a:t> da se </a:t>
            </a:r>
            <a:r>
              <a:rPr lang="en-US" sz="1800" b="0" i="0" u="none" strike="noStrike" baseline="0" dirty="0" err="1">
                <a:solidFill>
                  <a:srgbClr val="000000"/>
                </a:solidFill>
                <a:latin typeface="Times New Roman" panose="02020603050405020304" pitchFamily="18" charset="0"/>
              </a:rPr>
              <a:t>smanji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nikada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neće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iščeznuti</a:t>
            </a:r>
            <a:r>
              <a:rPr lang="en-US" sz="1800" b="0" i="0" u="none" strike="noStrike" baseline="0" dirty="0">
                <a:solidFill>
                  <a:srgbClr val="000000"/>
                </a:solidFill>
                <a:latin typeface="Times New Roman" panose="02020603050405020304" pitchFamily="18" charset="0"/>
              </a:rPr>
              <a:t>. </a:t>
            </a:r>
            <a:endParaRPr lang="hr-HR" sz="1800" b="0" i="0" u="none" strike="noStrike" baseline="0" dirty="0">
              <a:solidFill>
                <a:srgbClr val="000000"/>
              </a:solidFill>
              <a:latin typeface="Times New Roman" panose="02020603050405020304" pitchFamily="18" charset="0"/>
            </a:endParaRPr>
          </a:p>
          <a:p>
            <a:endParaRPr lang="hr-HR" sz="1800" b="0"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Integracijski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član</a:t>
            </a:r>
            <a:r>
              <a:rPr lang="en-US" sz="1800" b="0" i="0" u="none" strike="noStrike" baseline="0" dirty="0">
                <a:solidFill>
                  <a:srgbClr val="000000"/>
                </a:solidFill>
                <a:latin typeface="Times New Roman" panose="02020603050405020304" pitchFamily="18" charset="0"/>
              </a:rPr>
              <a:t> se </a:t>
            </a:r>
            <a:r>
              <a:rPr lang="en-US" sz="1800" b="0" i="0" u="none" strike="noStrike" baseline="0" dirty="0" err="1">
                <a:solidFill>
                  <a:srgbClr val="000000"/>
                </a:solidFill>
                <a:latin typeface="Times New Roman" panose="02020603050405020304" pitchFamily="18" charset="0"/>
              </a:rPr>
              <a:t>odlikuje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proporcionalnošću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između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vrijednosti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ulaznog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brzine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promjene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izlaznog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en-US" sz="1800" b="0" i="0" u="none" strike="noStrike" baseline="0" dirty="0">
                <a:solidFill>
                  <a:srgbClr val="000000"/>
                </a:solidFill>
                <a:latin typeface="Times New Roman" panose="02020603050405020304" pitchFamily="18" charset="0"/>
              </a:rPr>
              <a:t>. </a:t>
            </a:r>
            <a:endParaRPr lang="hr-HR" sz="1800" b="0" i="0" u="none" strike="noStrike" baseline="0" dirty="0">
              <a:solidFill>
                <a:srgbClr val="000000"/>
              </a:solidFill>
              <a:latin typeface="Times New Roman" panose="02020603050405020304" pitchFamily="18" charset="0"/>
            </a:endParaRPr>
          </a:p>
          <a:p>
            <a:r>
              <a:rPr lang="pl-PL" sz="1800" b="0" i="0" u="none" strike="noStrike" baseline="0" dirty="0">
                <a:solidFill>
                  <a:srgbClr val="000000"/>
                </a:solidFill>
                <a:latin typeface="Times New Roman" panose="02020603050405020304" pitchFamily="18" charset="0"/>
              </a:rPr>
              <a:t>Problem integracijskog člana je da </a:t>
            </a:r>
            <a:r>
              <a:rPr lang="pl-PL" sz="1800" b="1" i="0" u="none" strike="noStrike" baseline="0" dirty="0">
                <a:solidFill>
                  <a:srgbClr val="000000"/>
                </a:solidFill>
                <a:latin typeface="Times New Roman" panose="02020603050405020304" pitchFamily="18" charset="0"/>
              </a:rPr>
              <a:t>na početku</a:t>
            </a:r>
            <a:r>
              <a:rPr lang="pl-PL" sz="1800" b="0" i="0" u="none" strike="noStrike" baseline="0" dirty="0">
                <a:solidFill>
                  <a:srgbClr val="000000"/>
                </a:solidFill>
                <a:latin typeface="Times New Roman" panose="02020603050405020304" pitchFamily="18" charset="0"/>
              </a:rPr>
              <a:t>, kada je period </a:t>
            </a:r>
            <a:r>
              <a:rPr lang="en-US" sz="1800" b="1" i="0" u="none" strike="noStrike" baseline="0" dirty="0" err="1">
                <a:solidFill>
                  <a:srgbClr val="000000"/>
                </a:solidFill>
                <a:latin typeface="Times New Roman" panose="02020603050405020304" pitchFamily="18" charset="0"/>
              </a:rPr>
              <a:t>odstupanja</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malen</a:t>
            </a:r>
            <a:r>
              <a:rPr lang="en-US" sz="1800" b="0"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djeluje</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sporo</a:t>
            </a:r>
            <a:r>
              <a:rPr lang="en-US" sz="1800" b="1"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što</a:t>
            </a:r>
            <a:r>
              <a:rPr lang="en-US" sz="1800" b="0" i="0" u="none" strike="noStrike" baseline="0" dirty="0">
                <a:solidFill>
                  <a:srgbClr val="000000"/>
                </a:solidFill>
                <a:latin typeface="Times New Roman" panose="02020603050405020304" pitchFamily="18" charset="0"/>
              </a:rPr>
              <a:t> se </a:t>
            </a:r>
            <a:r>
              <a:rPr lang="en-US" sz="1800" b="0" i="0" u="none" strike="noStrike" baseline="0" dirty="0" err="1">
                <a:solidFill>
                  <a:srgbClr val="000000"/>
                </a:solidFill>
                <a:latin typeface="Times New Roman" panose="02020603050405020304" pitchFamily="18" charset="0"/>
              </a:rPr>
              <a:t>djelovanje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odnosno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izlaz</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povećava</a:t>
            </a:r>
            <a:r>
              <a:rPr lang="en-US" sz="1800" b="0" i="0" u="none" strike="noStrike" baseline="0" dirty="0">
                <a:solidFill>
                  <a:srgbClr val="000000"/>
                </a:solidFill>
                <a:latin typeface="Times New Roman" panose="02020603050405020304" pitchFamily="18" charset="0"/>
              </a:rPr>
              <a:t> bez </a:t>
            </a:r>
            <a:r>
              <a:rPr lang="en-US" sz="1800" b="0" i="0" u="none" strike="noStrike" baseline="0" dirty="0" err="1">
                <a:solidFill>
                  <a:srgbClr val="000000"/>
                </a:solidFill>
                <a:latin typeface="Times New Roman" panose="02020603050405020304" pitchFamily="18" charset="0"/>
              </a:rPr>
              <a:t>obzira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približavanje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referentnoj</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vrijednosti</a:t>
            </a:r>
            <a:r>
              <a:rPr lang="en-US" sz="1800" b="0" i="0" u="none" strike="noStrike" baseline="0" dirty="0">
                <a:solidFill>
                  <a:srgbClr val="000000"/>
                </a:solidFill>
                <a:latin typeface="Times New Roman" panose="02020603050405020304" pitchFamily="18" charset="0"/>
              </a:rPr>
              <a:t>, pa </a:t>
            </a:r>
            <a:r>
              <a:rPr lang="en-US" sz="1800" b="0" i="0" u="none" strike="noStrike" baseline="0" dirty="0" err="1">
                <a:solidFill>
                  <a:srgbClr val="000000"/>
                </a:solidFill>
                <a:latin typeface="Times New Roman" panose="02020603050405020304" pitchFamily="18" charset="0"/>
              </a:rPr>
              <a:t>tako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zbog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inercije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sustava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dolazi</a:t>
            </a:r>
            <a:r>
              <a:rPr lang="en-US" sz="1800" b="0" i="0" u="none" strike="noStrike" baseline="0" dirty="0">
                <a:solidFill>
                  <a:srgbClr val="000000"/>
                </a:solidFill>
                <a:latin typeface="Times New Roman" panose="02020603050405020304" pitchFamily="18" charset="0"/>
              </a:rPr>
              <a:t> do </a:t>
            </a:r>
            <a:r>
              <a:rPr lang="en-US" sz="1800" b="0" i="0" u="none" strike="noStrike" baseline="0" dirty="0" err="1">
                <a:solidFill>
                  <a:srgbClr val="000000"/>
                </a:solidFill>
                <a:latin typeface="Times New Roman" panose="02020603050405020304" pitchFamily="18" charset="0"/>
              </a:rPr>
              <a:t>prekoračenja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granice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te</a:t>
            </a:r>
            <a:r>
              <a:rPr lang="en-US" sz="1800" b="0" i="0" u="none" strike="noStrike" baseline="0" dirty="0">
                <a:solidFill>
                  <a:srgbClr val="000000"/>
                </a:solidFill>
                <a:latin typeface="Times New Roman" panose="02020603050405020304" pitchFamily="18" charset="0"/>
              </a:rPr>
              <a:t> je </a:t>
            </a:r>
            <a:r>
              <a:rPr lang="en-US" sz="1800" b="0" i="0" u="none" strike="noStrike" baseline="0" dirty="0" err="1">
                <a:solidFill>
                  <a:srgbClr val="000000"/>
                </a:solidFill>
                <a:latin typeface="Times New Roman" panose="02020603050405020304" pitchFamily="18" charset="0"/>
              </a:rPr>
              <a:t>potrebno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suprotno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djelovanje</a:t>
            </a:r>
            <a:r>
              <a:rPr lang="en-US" sz="1800" b="0" i="0" u="none" strike="noStrike" baseline="0" dirty="0">
                <a:solidFill>
                  <a:srgbClr val="000000"/>
                </a:solidFill>
                <a:latin typeface="Times New Roman" panose="02020603050405020304" pitchFamily="18" charset="0"/>
              </a:rPr>
              <a:t> za </a:t>
            </a:r>
            <a:r>
              <a:rPr lang="en-US" sz="1800" b="0" i="0" u="none" strike="noStrike" baseline="0" dirty="0" err="1">
                <a:solidFill>
                  <a:srgbClr val="000000"/>
                </a:solidFill>
                <a:latin typeface="Times New Roman" panose="02020603050405020304" pitchFamily="18" charset="0"/>
              </a:rPr>
              <a:t>ponovno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približavanje</a:t>
            </a:r>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Dobra je </a:t>
            </a:r>
            <a:r>
              <a:rPr lang="en-US" sz="1800" b="1" i="0" u="none" strike="noStrike" baseline="0" dirty="0" err="1">
                <a:solidFill>
                  <a:srgbClr val="000000"/>
                </a:solidFill>
                <a:latin typeface="Times New Roman" panose="02020603050405020304" pitchFamily="18" charset="0"/>
              </a:rPr>
              <a:t>strana</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što</a:t>
            </a:r>
            <a:r>
              <a:rPr lang="en-US" sz="1800" b="1" i="0" u="none" strike="noStrike" baseline="0" dirty="0">
                <a:solidFill>
                  <a:srgbClr val="000000"/>
                </a:solidFill>
                <a:latin typeface="Times New Roman" panose="02020603050405020304" pitchFamily="18" charset="0"/>
              </a:rPr>
              <a:t> integrator, </a:t>
            </a:r>
            <a:r>
              <a:rPr lang="en-US" sz="1800" b="1" i="0" u="none" strike="noStrike" baseline="0" dirty="0" err="1">
                <a:solidFill>
                  <a:srgbClr val="000000"/>
                </a:solidFill>
                <a:latin typeface="Times New Roman" panose="02020603050405020304" pitchFamily="18" charset="0"/>
              </a:rPr>
              <a:t>iako</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sporo</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potpuno</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eliminira</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grešku</a:t>
            </a:r>
            <a:r>
              <a:rPr lang="en-US" sz="1800" b="0" i="0" u="none" strike="noStrike" baseline="0" dirty="0">
                <a:solidFill>
                  <a:srgbClr val="000000"/>
                </a:solidFill>
                <a:latin typeface="Times New Roman" panose="02020603050405020304" pitchFamily="18" charset="0"/>
              </a:rPr>
              <a:t>. </a:t>
            </a:r>
            <a:endParaRPr lang="hr-HR" sz="1800" b="0" i="0" u="none" strike="noStrike" baseline="0" dirty="0">
              <a:solidFill>
                <a:srgbClr val="000000"/>
              </a:solidFill>
              <a:latin typeface="Times New Roman" panose="02020603050405020304" pitchFamily="18" charset="0"/>
            </a:endParaRPr>
          </a:p>
          <a:p>
            <a:endParaRPr lang="hr-HR" sz="1800" b="0"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Djelovanje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koje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nazivamo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derivacijskim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članom</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odlikuje</a:t>
            </a:r>
            <a:r>
              <a:rPr lang="en-US" sz="1800" b="0" i="0" u="none" strike="noStrike" baseline="0" dirty="0">
                <a:solidFill>
                  <a:srgbClr val="000000"/>
                </a:solidFill>
                <a:latin typeface="Times New Roman" panose="02020603050405020304" pitchFamily="18" charset="0"/>
              </a:rPr>
              <a:t> se </a:t>
            </a:r>
            <a:r>
              <a:rPr lang="en-US" sz="1800" b="0" i="0" u="none" strike="noStrike" baseline="0" dirty="0" err="1">
                <a:solidFill>
                  <a:srgbClr val="000000"/>
                </a:solidFill>
                <a:latin typeface="Times New Roman" panose="02020603050405020304" pitchFamily="18" charset="0"/>
              </a:rPr>
              <a:t>proporcionalnošću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između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izlaznog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brzine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promjene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ulaznog</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signala</a:t>
            </a:r>
            <a:r>
              <a:rPr lang="hr-HR"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Derivacijski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član</a:t>
            </a:r>
            <a:r>
              <a:rPr lang="en-US" sz="1800" b="0" i="0" u="none" strike="noStrike" baseline="0" dirty="0">
                <a:solidFill>
                  <a:srgbClr val="000000"/>
                </a:solidFill>
                <a:latin typeface="Times New Roman" panose="02020603050405020304" pitchFamily="18" charset="0"/>
              </a:rPr>
              <a:t> ne </a:t>
            </a:r>
            <a:r>
              <a:rPr lang="en-US" sz="1800" b="0" i="0" u="none" strike="noStrike" baseline="0" dirty="0" err="1">
                <a:solidFill>
                  <a:srgbClr val="000000"/>
                </a:solidFill>
                <a:latin typeface="Times New Roman" panose="02020603050405020304" pitchFamily="18" charset="0"/>
              </a:rPr>
              <a:t>uzima</a:t>
            </a:r>
            <a:r>
              <a:rPr lang="en-US" sz="1800" b="0" i="0" u="none" strike="noStrike" baseline="0" dirty="0">
                <a:solidFill>
                  <a:srgbClr val="000000"/>
                </a:solidFill>
                <a:latin typeface="Times New Roman" panose="02020603050405020304" pitchFamily="18" charset="0"/>
              </a:rPr>
              <a:t> u </a:t>
            </a:r>
            <a:r>
              <a:rPr lang="en-US" sz="1800" b="0" i="0" u="none" strike="noStrike" baseline="0" dirty="0" err="1">
                <a:solidFill>
                  <a:srgbClr val="000000"/>
                </a:solidFill>
                <a:latin typeface="Times New Roman" panose="02020603050405020304" pitchFamily="18" charset="0"/>
              </a:rPr>
              <a:t>obzir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samu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grešku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što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znači</a:t>
            </a:r>
            <a:r>
              <a:rPr lang="en-US" sz="1800" b="0" i="0" u="none" strike="noStrike" baseline="0" dirty="0">
                <a:solidFill>
                  <a:srgbClr val="000000"/>
                </a:solidFill>
                <a:latin typeface="Times New Roman" panose="02020603050405020304" pitchFamily="18" charset="0"/>
              </a:rPr>
              <a:t> da </a:t>
            </a:r>
            <a:r>
              <a:rPr lang="en-US" sz="1800" b="0" i="0" u="none" strike="noStrike" baseline="0" dirty="0" err="1">
                <a:solidFill>
                  <a:srgbClr val="000000"/>
                </a:solidFill>
                <a:latin typeface="Times New Roman" panose="02020603050405020304" pitchFamily="18" charset="0"/>
              </a:rPr>
              <a:t>ju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samostalno</a:t>
            </a:r>
            <a:r>
              <a:rPr lang="en-US" sz="1800" b="0" i="0" u="none" strike="noStrike" baseline="0" dirty="0">
                <a:solidFill>
                  <a:srgbClr val="000000"/>
                </a:solidFill>
                <a:latin typeface="Times New Roman" panose="02020603050405020304" pitchFamily="18" charset="0"/>
              </a:rPr>
              <a:t> ne </a:t>
            </a:r>
            <a:r>
              <a:rPr lang="en-US" sz="1800" b="0" i="0" u="none" strike="noStrike" baseline="0" dirty="0" err="1">
                <a:solidFill>
                  <a:srgbClr val="000000"/>
                </a:solidFill>
                <a:latin typeface="Times New Roman" panose="02020603050405020304" pitchFamily="18" charset="0"/>
              </a:rPr>
              <a:t>može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poništiti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odnosno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dovesti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sustav</a:t>
            </a:r>
            <a:r>
              <a:rPr lang="en-US" sz="1800" b="0" i="0" u="none" strike="noStrike" baseline="0" dirty="0">
                <a:solidFill>
                  <a:srgbClr val="000000"/>
                </a:solidFill>
                <a:latin typeface="Times New Roman" panose="02020603050405020304" pitchFamily="18" charset="0"/>
              </a:rPr>
              <a:t> u </a:t>
            </a:r>
            <a:r>
              <a:rPr lang="en-US" sz="1800" b="0" i="0" u="none" strike="noStrike" baseline="0" dirty="0" err="1">
                <a:solidFill>
                  <a:srgbClr val="000000"/>
                </a:solidFill>
                <a:latin typeface="Times New Roman" panose="02020603050405020304" pitchFamily="18" charset="0"/>
              </a:rPr>
              <a:t>željeno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stanje</a:t>
            </a:r>
            <a:r>
              <a:rPr lang="en-US" sz="1800" b="0" i="0" u="none" strike="noStrike" baseline="0" dirty="0">
                <a:solidFill>
                  <a:srgbClr val="000000"/>
                </a:solidFill>
                <a:latin typeface="Times New Roman" panose="02020603050405020304" pitchFamily="18" charset="0"/>
              </a:rPr>
              <a:t>. U </a:t>
            </a:r>
            <a:r>
              <a:rPr lang="en-US" sz="1800" b="0" i="0" u="none" strike="noStrike" baseline="0" dirty="0" err="1">
                <a:solidFill>
                  <a:srgbClr val="000000"/>
                </a:solidFill>
                <a:latin typeface="Times New Roman" panose="02020603050405020304" pitchFamily="18" charset="0"/>
              </a:rPr>
              <a:t>sustav</a:t>
            </a:r>
            <a:r>
              <a:rPr lang="en-US" sz="1800" b="0" i="0" u="none" strike="noStrike" baseline="0" dirty="0">
                <a:solidFill>
                  <a:srgbClr val="000000"/>
                </a:solidFill>
                <a:latin typeface="Times New Roman" panose="02020603050405020304" pitchFamily="18" charset="0"/>
              </a:rPr>
              <a:t> se </a:t>
            </a:r>
            <a:r>
              <a:rPr lang="en-US" sz="1800" b="0" i="0" u="none" strike="noStrike" baseline="0" dirty="0" err="1">
                <a:solidFill>
                  <a:srgbClr val="000000"/>
                </a:solidFill>
                <a:latin typeface="Times New Roman" panose="02020603050405020304" pitchFamily="18" charset="0"/>
              </a:rPr>
              <a:t>postavlja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kako</a:t>
            </a:r>
            <a:r>
              <a:rPr lang="en-US" sz="1800" b="0" i="0" u="none" strike="noStrike" baseline="0" dirty="0">
                <a:solidFill>
                  <a:srgbClr val="000000"/>
                </a:solidFill>
                <a:latin typeface="Times New Roman" panose="02020603050405020304" pitchFamily="18" charset="0"/>
              </a:rPr>
              <a:t> bi ''</a:t>
            </a:r>
            <a:r>
              <a:rPr lang="en-US" sz="1800" b="0" i="0" u="none" strike="noStrike" baseline="0" dirty="0" err="1">
                <a:solidFill>
                  <a:srgbClr val="000000"/>
                </a:solidFill>
                <a:latin typeface="Times New Roman" panose="02020603050405020304" pitchFamily="18" charset="0"/>
              </a:rPr>
              <a:t>izravnao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trajektoriju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greške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odnosno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spriječio</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prekoračenje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željene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vrijednosti</a:t>
            </a:r>
            <a:r>
              <a:rPr lang="en-US" sz="1800" b="0" i="0" u="none" strike="noStrike" baseline="0" dirty="0">
                <a:solidFill>
                  <a:srgbClr val="000000"/>
                </a:solidFill>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21</a:t>
            </a:fld>
            <a:endParaRPr lang="en-US"/>
          </a:p>
        </p:txBody>
      </p:sp>
    </p:spTree>
    <p:extLst>
      <p:ext uri="{BB962C8B-B14F-4D97-AF65-F5344CB8AC3E}">
        <p14:creationId xmlns:p14="http://schemas.microsoft.com/office/powerpoint/2010/main" val="3259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err="1">
                <a:latin typeface="TimesNewRomanPSMT"/>
              </a:rPr>
              <a:t>Geotermalna</a:t>
            </a:r>
            <a:r>
              <a:rPr lang="en-US" sz="1800" b="0" i="0" u="none" strike="noStrike" baseline="0" dirty="0">
                <a:latin typeface="TimesNewRomanPSMT"/>
              </a:rPr>
              <a:t> </a:t>
            </a:r>
            <a:r>
              <a:rPr lang="en-US" sz="1800" b="0" i="0" u="none" strike="noStrike" baseline="0" dirty="0" err="1">
                <a:latin typeface="TimesNewRomanPSMT"/>
              </a:rPr>
              <a:t>dizalica</a:t>
            </a:r>
            <a:r>
              <a:rPr lang="en-US" sz="1800" b="0" i="0" u="none" strike="noStrike" baseline="0" dirty="0">
                <a:latin typeface="TimesNewRomanPSMT"/>
              </a:rPr>
              <a:t> topline </a:t>
            </a:r>
            <a:r>
              <a:rPr lang="en-US" sz="1800" b="0" i="0" u="none" strike="noStrike" baseline="0" dirty="0" err="1">
                <a:latin typeface="TimesNewRomanPSMT"/>
              </a:rPr>
              <a:t>uređaj</a:t>
            </a:r>
            <a:r>
              <a:rPr lang="en-US" sz="1800" b="0" i="0" u="none" strike="noStrike" baseline="0" dirty="0">
                <a:latin typeface="TimesNewRomanPSMT"/>
              </a:rPr>
              <a:t> je </a:t>
            </a:r>
            <a:r>
              <a:rPr lang="en-US" sz="1800" b="0" i="0" u="none" strike="noStrike" baseline="0" dirty="0" err="1">
                <a:latin typeface="TimesNewRomanPSMT"/>
              </a:rPr>
              <a:t>koji</a:t>
            </a:r>
            <a:r>
              <a:rPr lang="en-US" sz="1800" b="0" i="0" u="none" strike="noStrike" baseline="0" dirty="0">
                <a:latin typeface="TimesNewRomanPSMT"/>
              </a:rPr>
              <a:t> </a:t>
            </a:r>
            <a:r>
              <a:rPr lang="en-US" sz="1800" b="0" i="0" u="none" strike="noStrike" baseline="0" dirty="0" err="1">
                <a:latin typeface="TimesNewRomanPSMT"/>
              </a:rPr>
              <a:t>iskorištava</a:t>
            </a:r>
            <a:r>
              <a:rPr lang="en-US" sz="1800" b="0" i="0" u="none" strike="noStrike" baseline="0" dirty="0">
                <a:latin typeface="TimesNewRomanPSMT"/>
              </a:rPr>
              <a:t> </a:t>
            </a:r>
            <a:r>
              <a:rPr lang="en-US" sz="1800" b="0" i="0" u="none" strike="noStrike" baseline="0" dirty="0" err="1">
                <a:latin typeface="TimesNewRomanPSMT"/>
              </a:rPr>
              <a:t>tlo</a:t>
            </a:r>
            <a:r>
              <a:rPr lang="en-US" sz="1800" b="0" i="0" u="none" strike="noStrike" baseline="0" dirty="0">
                <a:latin typeface="TimesNewRomanPSMT"/>
              </a:rPr>
              <a:t> </a:t>
            </a:r>
            <a:r>
              <a:rPr lang="en-US" sz="1800" b="0" i="0" u="none" strike="noStrike" baseline="0" dirty="0" err="1">
                <a:latin typeface="TimesNewRomanPSMT"/>
              </a:rPr>
              <a:t>kao</a:t>
            </a:r>
            <a:r>
              <a:rPr lang="en-US" sz="1800" b="0" i="0" u="none" strike="noStrike" baseline="0" dirty="0">
                <a:latin typeface="TimesNewRomanPSMT"/>
              </a:rPr>
              <a:t> </a:t>
            </a:r>
            <a:r>
              <a:rPr lang="en-US" sz="1800" b="0" i="0" u="none" strike="noStrike" baseline="0" dirty="0" err="1">
                <a:latin typeface="TimesNewRomanPSMT"/>
              </a:rPr>
              <a:t>obnovljivi</a:t>
            </a:r>
            <a:r>
              <a:rPr lang="en-US" sz="1800" b="0" i="0" u="none" strike="noStrike" baseline="0" dirty="0">
                <a:latin typeface="TimesNewRomanPSMT"/>
              </a:rPr>
              <a:t> </a:t>
            </a:r>
            <a:r>
              <a:rPr lang="en-US" sz="1800" b="0" i="0" u="none" strike="noStrike" baseline="0" dirty="0" err="1">
                <a:latin typeface="Times New Roman" panose="02020603050405020304" pitchFamily="18" charset="0"/>
              </a:rPr>
              <a:t>toplinski</a:t>
            </a:r>
            <a:r>
              <a:rPr lang="en-US" sz="1800" b="0" i="0" u="none" strike="noStrike" baseline="0" dirty="0">
                <a:latin typeface="Times New Roman" panose="02020603050405020304" pitchFamily="18" charset="0"/>
              </a:rPr>
              <a:t> </a:t>
            </a:r>
            <a:r>
              <a:rPr lang="en-US" sz="1800" b="0" i="0" u="none" strike="noStrike" baseline="0" dirty="0" err="1">
                <a:latin typeface="Times New Roman" panose="02020603050405020304" pitchFamily="18" charset="0"/>
              </a:rPr>
              <a:t>spremnik</a:t>
            </a:r>
            <a:r>
              <a:rPr lang="hr-HR" sz="1800" b="0" i="0" u="none" strike="noStrike" baseline="0" dirty="0">
                <a:latin typeface="Times New Roman" panose="02020603050405020304" pitchFamily="18" charset="0"/>
              </a:rPr>
              <a:t> </a:t>
            </a:r>
            <a:r>
              <a:rPr lang="en-US" sz="1800" b="0" i="0" u="none" strike="noStrike" baseline="0" dirty="0">
                <a:latin typeface="TimesNewRomanPSMT"/>
              </a:rPr>
              <a:t>za </a:t>
            </a:r>
            <a:r>
              <a:rPr lang="en-US" sz="1800" b="0" i="0" u="none" strike="noStrike" baseline="0" dirty="0" err="1">
                <a:latin typeface="TimesNewRomanPSMT"/>
              </a:rPr>
              <a:t>potrebe</a:t>
            </a:r>
            <a:r>
              <a:rPr lang="en-US" sz="1800" b="0" i="0" u="none" strike="noStrike" baseline="0" dirty="0">
                <a:latin typeface="TimesNewRomanPSMT"/>
              </a:rPr>
              <a:t> </a:t>
            </a:r>
            <a:r>
              <a:rPr lang="en-US" sz="1800" b="0" i="0" u="none" strike="noStrike" baseline="0" dirty="0" err="1">
                <a:latin typeface="TimesNewRomanPSMT"/>
              </a:rPr>
              <a:t>grijanja</a:t>
            </a:r>
            <a:r>
              <a:rPr lang="en-US" sz="1800" b="0" i="0" u="none" strike="noStrike" baseline="0" dirty="0">
                <a:latin typeface="TimesNewRomanPSMT"/>
              </a:rPr>
              <a:t> </a:t>
            </a:r>
            <a:r>
              <a:rPr lang="en-US" sz="1800" b="0" i="0" u="none" strike="noStrike" baseline="0" dirty="0" err="1">
                <a:latin typeface="TimesNewRomanPSMT"/>
              </a:rPr>
              <a:t>i</a:t>
            </a:r>
            <a:r>
              <a:rPr lang="en-US" sz="1800" b="0" i="0" u="none" strike="noStrike" baseline="0" dirty="0">
                <a:latin typeface="TimesNewRomanPSMT"/>
              </a:rPr>
              <a:t> </a:t>
            </a:r>
            <a:r>
              <a:rPr lang="en-US" sz="1800" b="0" i="0" u="none" strike="noStrike" baseline="0" dirty="0" err="1">
                <a:latin typeface="TimesNewRomanPSMT"/>
              </a:rPr>
              <a:t>hlađenja</a:t>
            </a:r>
            <a:r>
              <a:rPr lang="en-US" sz="1800" b="0" i="0" u="none" strike="noStrike" baseline="0" dirty="0">
                <a:latin typeface="TimesNewRomanPSMT"/>
              </a:rPr>
              <a:t>.</a:t>
            </a:r>
            <a:endParaRPr lang="hr-HR" sz="1800" b="0" i="0" u="none" strike="noStrike" baseline="0" dirty="0">
              <a:latin typeface="TimesNewRomanPSMT"/>
            </a:endParaRPr>
          </a:p>
          <a:p>
            <a:pPr algn="l"/>
            <a:endParaRPr lang="hr-HR" sz="1800" b="0" i="0" u="none" strike="noStrike" baseline="0" dirty="0">
              <a:latin typeface="TimesNewRomanPSMT"/>
            </a:endParaRPr>
          </a:p>
          <a:p>
            <a:pPr algn="l"/>
            <a:r>
              <a:rPr lang="hr-HR" sz="1800" b="0" i="0" u="none" strike="noStrike" baseline="0" dirty="0">
                <a:latin typeface="TimesNewRomanPSMT"/>
              </a:rPr>
              <a:t>Dizalica na kojoj su rađena ispitivanja nalazi se u sklopu južne zgrade.</a:t>
            </a:r>
          </a:p>
          <a:p>
            <a:pPr algn="l"/>
            <a:r>
              <a:rPr lang="hr-HR" sz="1800" b="0" i="0" u="none" strike="noStrike" baseline="0" dirty="0">
                <a:latin typeface="TimesNewRomanPSMT"/>
              </a:rPr>
              <a:t>Postoje različite izvedbe geotermalnih dizalica </a:t>
            </a:r>
            <a:r>
              <a:rPr lang="en-US" sz="1800" b="0" i="0" u="none" strike="noStrike" baseline="0" dirty="0">
                <a:latin typeface="TimesNewRomanPSMT"/>
              </a:rPr>
              <a:t>topline</a:t>
            </a:r>
            <a:r>
              <a:rPr lang="en-US" sz="1800" b="0" i="0" u="none" strike="noStrike" baseline="0" dirty="0">
                <a:latin typeface="Times New Roman" panose="02020603050405020304" pitchFamily="18" charset="0"/>
              </a:rPr>
              <a:t>,</a:t>
            </a:r>
            <a:r>
              <a:rPr lang="hr-HR"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 </a:t>
            </a:r>
            <a:r>
              <a:rPr lang="en-US" sz="1800" b="0" i="0" u="none" strike="noStrike" baseline="0" dirty="0" err="1">
                <a:latin typeface="Times New Roman" panose="02020603050405020304" pitchFamily="18" charset="0"/>
              </a:rPr>
              <a:t>predmet</a:t>
            </a:r>
            <a:r>
              <a:rPr lang="en-US" sz="1800" b="0" i="0" u="none" strike="noStrike" baseline="0" dirty="0">
                <a:latin typeface="Times New Roman" panose="02020603050405020304" pitchFamily="18" charset="0"/>
              </a:rPr>
              <a:t> </a:t>
            </a:r>
            <a:r>
              <a:rPr lang="en-US" sz="1800" b="0" i="0" u="none" strike="noStrike" baseline="0" dirty="0" err="1">
                <a:latin typeface="Times New Roman" panose="02020603050405020304" pitchFamily="18" charset="0"/>
              </a:rPr>
              <a:t>ovog</a:t>
            </a:r>
            <a:r>
              <a:rPr lang="en-US" sz="1800" b="0" i="0" u="none" strike="noStrike" baseline="0" dirty="0">
                <a:latin typeface="Times New Roman" panose="02020603050405020304" pitchFamily="18" charset="0"/>
              </a:rPr>
              <a:t> </a:t>
            </a:r>
            <a:r>
              <a:rPr lang="en-US" sz="1800" b="0" i="0" u="none" strike="noStrike" baseline="0" dirty="0" err="1">
                <a:latin typeface="Times New Roman" panose="02020603050405020304" pitchFamily="18" charset="0"/>
              </a:rPr>
              <a:t>istraživanja</a:t>
            </a:r>
            <a:r>
              <a:rPr lang="en-US" sz="1800" b="0" i="0" u="none" strike="noStrike" baseline="0" dirty="0">
                <a:latin typeface="Times New Roman" panose="02020603050405020304" pitchFamily="18" charset="0"/>
              </a:rPr>
              <a:t> je </a:t>
            </a:r>
            <a:r>
              <a:rPr lang="en-US" sz="1800" b="0" i="0" u="none" strike="noStrike" baseline="0" dirty="0" err="1">
                <a:latin typeface="Times New Roman" panose="02020603050405020304" pitchFamily="18" charset="0"/>
              </a:rPr>
              <a:t>vertika</a:t>
            </a:r>
            <a:r>
              <a:rPr lang="hr-HR" sz="1800" b="0" i="0" u="none" strike="noStrike" baseline="0" dirty="0" err="1">
                <a:latin typeface="Times New Roman" panose="02020603050405020304" pitchFamily="18" charset="0"/>
              </a:rPr>
              <a:t>lna</a:t>
            </a:r>
            <a:r>
              <a:rPr lang="hr-HR" sz="1800" b="0" i="0" u="none" strike="noStrike" baseline="0" dirty="0">
                <a:latin typeface="Times New Roman" panose="02020603050405020304" pitchFamily="18" charset="0"/>
              </a:rPr>
              <a:t> </a:t>
            </a:r>
            <a:r>
              <a:rPr lang="hr-HR" sz="1800" b="0" i="0" u="none" strike="noStrike" baseline="0" dirty="0" err="1">
                <a:latin typeface="Times New Roman" panose="02020603050405020304" pitchFamily="18" charset="0"/>
              </a:rPr>
              <a:t>izveda</a:t>
            </a:r>
            <a:r>
              <a:rPr lang="hr-HR" sz="1800" b="0" i="0" u="none" strike="noStrike" baseline="0" dirty="0">
                <a:latin typeface="Times New Roman" panose="02020603050405020304" pitchFamily="18" charset="0"/>
              </a:rPr>
              <a:t> sa</a:t>
            </a:r>
            <a:r>
              <a:rPr lang="en-US" sz="1800" b="0" i="0" u="none" strike="noStrike" baseline="0" dirty="0">
                <a:latin typeface="Times New Roman" panose="02020603050405020304" pitchFamily="18" charset="0"/>
              </a:rPr>
              <a:t> </a:t>
            </a:r>
            <a:r>
              <a:rPr lang="en-US" sz="1800" b="0" i="0" u="none" strike="noStrike" baseline="0" dirty="0" err="1">
                <a:latin typeface="Times New Roman" panose="02020603050405020304" pitchFamily="18" charset="0"/>
              </a:rPr>
              <a:t>bušotinskim</a:t>
            </a:r>
            <a:r>
              <a:rPr lang="hr-HR" sz="1800" b="0" i="0" u="none" strike="noStrike" baseline="0" dirty="0">
                <a:latin typeface="Times New Roman" panose="02020603050405020304" pitchFamily="18" charset="0"/>
              </a:rPr>
              <a:t> </a:t>
            </a:r>
            <a:r>
              <a:rPr lang="en-US" sz="1800" b="0" i="0" u="none" strike="noStrike" baseline="0" dirty="0" err="1">
                <a:latin typeface="TimesNewRomanPSMT"/>
              </a:rPr>
              <a:t>izmjenjivačem</a:t>
            </a:r>
            <a:r>
              <a:rPr lang="en-US" sz="1800" b="0" i="0" u="none" strike="noStrike" baseline="0" dirty="0">
                <a:latin typeface="TimesNewRomanPSMT"/>
              </a:rPr>
              <a:t> topline. </a:t>
            </a:r>
            <a:r>
              <a:rPr lang="en-US" sz="1800" b="0" i="0" u="none" strike="noStrike" baseline="0" dirty="0" err="1">
                <a:latin typeface="TimesNewRomanPSMT"/>
              </a:rPr>
              <a:t>Sustav</a:t>
            </a:r>
            <a:r>
              <a:rPr lang="en-US" sz="1800" b="0" i="0" u="none" strike="noStrike" baseline="0" dirty="0">
                <a:latin typeface="TimesNewRomanPSMT"/>
              </a:rPr>
              <a:t> </a:t>
            </a:r>
            <a:r>
              <a:rPr lang="en-US" sz="1800" b="0" i="0" u="none" strike="noStrike" baseline="0" dirty="0" err="1">
                <a:latin typeface="TimesNewRomanPSMT"/>
              </a:rPr>
              <a:t>dizalice</a:t>
            </a:r>
            <a:r>
              <a:rPr lang="en-US" sz="1800" b="0" i="0" u="none" strike="noStrike" baseline="0" dirty="0">
                <a:latin typeface="TimesNewRomanPSMT"/>
              </a:rPr>
              <a:t> topline </a:t>
            </a:r>
            <a:r>
              <a:rPr lang="en-US" sz="1800" b="0" i="0" u="none" strike="noStrike" baseline="0" dirty="0" err="1">
                <a:latin typeface="TimesNewRomanPSMT"/>
              </a:rPr>
              <a:t>koristi</a:t>
            </a:r>
            <a:r>
              <a:rPr lang="en-US" sz="1800" b="0" i="0" u="none" strike="noStrike" baseline="0" dirty="0">
                <a:latin typeface="TimesNewRomanPSMT"/>
              </a:rPr>
              <a:t> se za </a:t>
            </a:r>
            <a:r>
              <a:rPr lang="en-US" sz="1800" b="0" i="0" u="none" strike="noStrike" baseline="0" dirty="0" err="1">
                <a:latin typeface="TimesNewRomanPSMT"/>
              </a:rPr>
              <a:t>cjelogodišnje</a:t>
            </a:r>
            <a:r>
              <a:rPr lang="en-US" sz="1800" b="0" i="0" u="none" strike="noStrike" baseline="0" dirty="0">
                <a:latin typeface="TimesNewRomanPSMT"/>
              </a:rPr>
              <a:t> </a:t>
            </a:r>
            <a:r>
              <a:rPr lang="en-US" sz="1800" b="0" i="0" u="none" strike="noStrike" baseline="0" dirty="0" err="1">
                <a:latin typeface="TimesNewRomanPSMT"/>
              </a:rPr>
              <a:t>grijanje</a:t>
            </a:r>
            <a:r>
              <a:rPr lang="en-US" sz="1800" b="0" i="0" u="none" strike="noStrike" baseline="0" dirty="0">
                <a:latin typeface="TimesNewRomanPSMT"/>
              </a:rPr>
              <a:t> </a:t>
            </a:r>
            <a:r>
              <a:rPr lang="en-US" sz="1800" b="0" i="0" u="none" strike="noStrike" baseline="0" dirty="0" err="1">
                <a:latin typeface="TimesNewRomanPSMT"/>
              </a:rPr>
              <a:t>i</a:t>
            </a:r>
            <a:r>
              <a:rPr lang="en-US" sz="1800" b="0" i="0" u="none" strike="noStrike" baseline="0" dirty="0">
                <a:latin typeface="TimesNewRomanPSMT"/>
              </a:rPr>
              <a:t> </a:t>
            </a:r>
            <a:r>
              <a:rPr lang="en-US" sz="1800" b="0" i="0" u="none" strike="noStrike" baseline="0" dirty="0" err="1">
                <a:latin typeface="TimesNewRomanPSMT"/>
              </a:rPr>
              <a:t>hlađenje</a:t>
            </a:r>
            <a:r>
              <a:rPr lang="hr-HR" sz="1800" b="0" i="0" u="none" strike="noStrike" baseline="0" dirty="0">
                <a:latin typeface="TimesNewRomanPSMT"/>
              </a:rPr>
              <a:t> </a:t>
            </a:r>
            <a:r>
              <a:rPr lang="en-US" sz="1800" b="0" i="0" u="none" strike="noStrike" baseline="0" dirty="0" err="1">
                <a:latin typeface="TimesNewRomanPSMT"/>
              </a:rPr>
              <a:t>računalnih</a:t>
            </a:r>
            <a:r>
              <a:rPr lang="en-US" sz="1800" b="0" i="0" u="none" strike="noStrike" baseline="0" dirty="0">
                <a:latin typeface="TimesNewRomanPSMT"/>
              </a:rPr>
              <a:t> </a:t>
            </a:r>
            <a:r>
              <a:rPr lang="en-US" sz="1800" b="0" i="0" u="none" strike="noStrike" baseline="0" dirty="0" err="1">
                <a:latin typeface="TimesNewRomanPSMT"/>
              </a:rPr>
              <a:t>učionic</a:t>
            </a:r>
            <a:r>
              <a:rPr lang="hr-HR" sz="1800" b="0" i="0" u="none" strike="noStrike" baseline="0" dirty="0">
                <a:latin typeface="TimesNewRomanPSMT"/>
              </a:rPr>
              <a:t>a.</a:t>
            </a:r>
          </a:p>
          <a:p>
            <a:pPr algn="l"/>
            <a:endParaRPr lang="hr-HR" sz="1800" b="0" i="0" u="none" strike="noStrike" baseline="0" dirty="0">
              <a:latin typeface="TimesNewRomanPSMT"/>
            </a:endParaRPr>
          </a:p>
          <a:p>
            <a:pPr algn="l"/>
            <a:r>
              <a:rPr lang="hr-HR" sz="1800" b="0" i="0" u="none" strike="noStrike" baseline="0" dirty="0">
                <a:latin typeface="TimesNewRomanPSMT"/>
              </a:rPr>
              <a:t>Pozicionirana je u vanjskom prostoru zbog zapaljive radne tvari kojom se vrši </a:t>
            </a:r>
            <a:r>
              <a:rPr lang="hr-HR" sz="1800" b="0" i="0" u="none" strike="noStrike" baseline="0" dirty="0" err="1">
                <a:latin typeface="TimesNewRomanPSMT"/>
              </a:rPr>
              <a:t>ljevokretni</a:t>
            </a:r>
            <a:r>
              <a:rPr lang="hr-HR" sz="1800" b="0" i="0" u="none" strike="noStrike" baseline="0" dirty="0">
                <a:latin typeface="TimesNewRomanPSMT"/>
              </a:rPr>
              <a:t> proces.</a:t>
            </a:r>
          </a:p>
          <a:p>
            <a:pPr algn="l"/>
            <a:endParaRPr lang="hr-HR" sz="1800" b="0" i="0" u="none" strike="noStrike" baseline="0" dirty="0">
              <a:latin typeface="TimesNewRomanPSMT"/>
            </a:endParaRPr>
          </a:p>
          <a:p>
            <a:pPr algn="l"/>
            <a:r>
              <a:rPr lang="hr-HR" sz="1800" b="0" i="0" u="none" strike="noStrike" baseline="0" dirty="0">
                <a:latin typeface="TimesNewRomanPSMT"/>
              </a:rPr>
              <a:t>Dizalica ima toplinski učin grijanja 12,5 kW.</a:t>
            </a:r>
          </a:p>
          <a:p>
            <a:pPr algn="l"/>
            <a:endParaRPr lang="hr-HR" sz="1800" b="0" i="0" u="none" strike="noStrike" baseline="0" dirty="0">
              <a:latin typeface="TimesNewRomanPSMT"/>
            </a:endParaRPr>
          </a:p>
          <a:p>
            <a:pPr algn="l"/>
            <a:r>
              <a:rPr lang="hr-HR" sz="1800" b="0" i="0" u="none" strike="noStrike" baseline="0" dirty="0">
                <a:latin typeface="TimesNewRomanPSMT"/>
              </a:rPr>
              <a:t>______NE____________________________________________________________________</a:t>
            </a:r>
          </a:p>
          <a:p>
            <a:pPr algn="l"/>
            <a:r>
              <a:rPr lang="pl-PL" sz="2800" dirty="0"/>
              <a:t>Nedostatak propana njegova je zapaljivost, a spada u sigurnosnu grupu A3</a:t>
            </a:r>
            <a:r>
              <a:rPr lang="hr-HR" sz="1800" b="0" i="0" u="none" strike="noStrike" baseline="0" dirty="0">
                <a:latin typeface="TimesNewRomanPSMT"/>
              </a:rPr>
              <a:t>. jako zapaljiv, nisko </a:t>
            </a:r>
            <a:r>
              <a:rPr lang="hr-HR" sz="1800" b="0" i="0" u="none" strike="noStrike" baseline="0" dirty="0" err="1">
                <a:latin typeface="TimesNewRomanPSMT"/>
              </a:rPr>
              <a:t>toksican</a:t>
            </a:r>
            <a:r>
              <a:rPr lang="hr-HR" sz="1800" b="0" i="0" u="none" strike="noStrike" baseline="0" dirty="0">
                <a:latin typeface="TimesNewRomanPSMT"/>
              </a:rPr>
              <a:t> </a:t>
            </a:r>
            <a:r>
              <a:rPr lang="en-US" sz="2800" dirty="0"/>
              <a:t>A - </a:t>
            </a:r>
            <a:r>
              <a:rPr lang="en-US" sz="2800" dirty="0" err="1"/>
              <a:t>granica</a:t>
            </a:r>
            <a:r>
              <a:rPr lang="en-US" sz="2800" dirty="0"/>
              <a:t> </a:t>
            </a:r>
            <a:r>
              <a:rPr lang="en-US" sz="2800" dirty="0" err="1"/>
              <a:t>izloženosti</a:t>
            </a:r>
            <a:r>
              <a:rPr lang="en-US" sz="2800" dirty="0"/>
              <a:t> </a:t>
            </a:r>
            <a:r>
              <a:rPr lang="en-US" sz="2800" dirty="0" err="1"/>
              <a:t>veća</a:t>
            </a:r>
            <a:r>
              <a:rPr lang="en-US" sz="2800" dirty="0"/>
              <a:t> od 400 ppm</a:t>
            </a:r>
            <a:endParaRPr lang="hr-HR" sz="1800" b="0" i="0" u="none" strike="noStrike" baseline="0" dirty="0">
              <a:latin typeface="TimesNewRomanPSMT"/>
            </a:endParaRPr>
          </a:p>
          <a:p>
            <a:pPr algn="l"/>
            <a:r>
              <a:rPr lang="en-US" sz="2800" dirty="0" err="1"/>
              <a:t>Temperatura</a:t>
            </a:r>
            <a:r>
              <a:rPr lang="en-US" sz="2800" dirty="0"/>
              <a:t> </a:t>
            </a:r>
            <a:r>
              <a:rPr lang="en-US" sz="2800" dirty="0" err="1"/>
              <a:t>zapaljenja</a:t>
            </a:r>
            <a:r>
              <a:rPr lang="en-US" sz="2800" dirty="0"/>
              <a:t> za </a:t>
            </a:r>
            <a:r>
              <a:rPr lang="en-US" sz="2800" dirty="0" err="1"/>
              <a:t>propan</a:t>
            </a:r>
            <a:r>
              <a:rPr lang="en-US" sz="2800" dirty="0"/>
              <a:t> </a:t>
            </a:r>
            <a:r>
              <a:rPr lang="en-US" sz="2800" dirty="0" err="1"/>
              <a:t>iznosi</a:t>
            </a:r>
            <a:r>
              <a:rPr lang="en-US" sz="2800" dirty="0"/>
              <a:t> 470 °C, a </a:t>
            </a:r>
            <a:r>
              <a:rPr lang="en-US" sz="2800" dirty="0" err="1"/>
              <a:t>zapaljiv</a:t>
            </a:r>
            <a:r>
              <a:rPr lang="en-US" sz="2800" dirty="0"/>
              <a:t> je </a:t>
            </a:r>
            <a:r>
              <a:rPr lang="en-US" sz="2800" dirty="0" err="1"/>
              <a:t>ako</a:t>
            </a:r>
            <a:r>
              <a:rPr lang="en-US" sz="2800" dirty="0"/>
              <a:t> je </a:t>
            </a:r>
            <a:r>
              <a:rPr lang="en-US" sz="2800" dirty="0" err="1"/>
              <a:t>njegova</a:t>
            </a:r>
            <a:r>
              <a:rPr lang="en-US" sz="2800" dirty="0"/>
              <a:t> </a:t>
            </a:r>
            <a:r>
              <a:rPr lang="en-US" sz="2800" dirty="0" err="1"/>
              <a:t>koncentracija</a:t>
            </a:r>
            <a:r>
              <a:rPr lang="en-US" sz="2800" dirty="0"/>
              <a:t> u </a:t>
            </a:r>
            <a:r>
              <a:rPr lang="en-US" sz="2800" dirty="0" err="1"/>
              <a:t>zraku</a:t>
            </a:r>
            <a:r>
              <a:rPr lang="en-US" sz="2800" dirty="0"/>
              <a:t> </a:t>
            </a:r>
            <a:r>
              <a:rPr lang="en-US" sz="2800" dirty="0" err="1"/>
              <a:t>između</a:t>
            </a:r>
            <a:r>
              <a:rPr lang="en-US" sz="2800" dirty="0"/>
              <a:t> </a:t>
            </a:r>
            <a:r>
              <a:rPr lang="en-US" sz="2800" dirty="0" err="1"/>
              <a:t>donje</a:t>
            </a:r>
            <a:r>
              <a:rPr lang="en-US" sz="2800" dirty="0"/>
              <a:t> </a:t>
            </a:r>
            <a:r>
              <a:rPr lang="en-US" sz="2800" dirty="0" err="1"/>
              <a:t>i</a:t>
            </a:r>
            <a:r>
              <a:rPr lang="en-US" sz="2800" dirty="0"/>
              <a:t> </a:t>
            </a:r>
            <a:r>
              <a:rPr lang="en-US" sz="2800" dirty="0" err="1"/>
              <a:t>gornje</a:t>
            </a:r>
            <a:r>
              <a:rPr lang="en-US" sz="2800" dirty="0"/>
              <a:t> </a:t>
            </a:r>
            <a:r>
              <a:rPr lang="en-US" sz="2800" dirty="0" err="1"/>
              <a:t>granice</a:t>
            </a:r>
            <a:r>
              <a:rPr lang="en-US" sz="2800" dirty="0"/>
              <a:t> </a:t>
            </a:r>
            <a:r>
              <a:rPr lang="en-US" sz="2800" dirty="0" err="1"/>
              <a:t>zapaljivosti</a:t>
            </a:r>
            <a:r>
              <a:rPr lang="en-US" sz="2800" dirty="0"/>
              <a:t> 1,7 </a:t>
            </a:r>
            <a:r>
              <a:rPr lang="en-US" sz="2800" dirty="0" err="1"/>
              <a:t>i</a:t>
            </a:r>
            <a:r>
              <a:rPr lang="en-US" sz="2800" dirty="0"/>
              <a:t> 10,9 vol %. </a:t>
            </a:r>
            <a:endParaRPr lang="hr-HR" sz="1800" b="0" i="0" u="none" strike="noStrike" baseline="0" dirty="0">
              <a:latin typeface="TimesNewRomanPSMT"/>
            </a:endParaRPr>
          </a:p>
          <a:p>
            <a:pPr algn="l"/>
            <a:endParaRPr lang="hr-HR" sz="1800" b="0" i="0" u="none" strike="noStrike" baseline="0" dirty="0">
              <a:latin typeface="TimesNewRomanPSMT"/>
            </a:endParaRPr>
          </a:p>
          <a:p>
            <a:pPr algn="l"/>
            <a:r>
              <a:rPr lang="hr-HR" sz="1800" b="0" i="0" u="none" strike="noStrike" baseline="0" dirty="0">
                <a:latin typeface="TimesNewRomanPSMT"/>
              </a:rPr>
              <a:t>Nazivni učin je izražen za temperaturu vode u krugu grijanja </a:t>
            </a:r>
            <a:r>
              <a:rPr lang="hr-HR" sz="1800" b="0" i="0" u="none" strike="noStrike" baseline="0" dirty="0" err="1">
                <a:latin typeface="TimesNewRomanPSMT"/>
              </a:rPr>
              <a:t>ul</a:t>
            </a:r>
            <a:r>
              <a:rPr lang="hr-HR" sz="1800" b="0" i="0" u="none" strike="noStrike" baseline="0" dirty="0">
                <a:latin typeface="TimesNewRomanPSMT"/>
              </a:rPr>
              <a:t>/iz 35/40, a u krugu geotermalne sonde 30%tni etilni glikol </a:t>
            </a:r>
            <a:r>
              <a:rPr lang="hr-HR" sz="1800" b="0" i="0" u="none" strike="noStrike" baseline="0" dirty="0" err="1">
                <a:latin typeface="TimesNewRomanPSMT"/>
              </a:rPr>
              <a:t>Tul</a:t>
            </a:r>
            <a:r>
              <a:rPr lang="hr-HR" sz="1800" b="0" i="0" u="none" strike="noStrike" baseline="0" dirty="0">
                <a:latin typeface="TimesNewRomanPSMT"/>
              </a:rPr>
              <a:t>/iz = 0/-3</a:t>
            </a:r>
          </a:p>
          <a:p>
            <a:pPr algn="l"/>
            <a:endParaRPr lang="hr-HR" sz="1800" b="0" i="0" u="none" strike="noStrike" baseline="0" dirty="0">
              <a:latin typeface="TimesNewRomanPSMT"/>
            </a:endParaRPr>
          </a:p>
          <a:p>
            <a:pPr algn="l"/>
            <a:r>
              <a:rPr lang="en-US" sz="2800" dirty="0"/>
              <a:t>S </a:t>
            </a:r>
            <a:r>
              <a:rPr lang="en-US" sz="2800" dirty="0" err="1"/>
              <a:t>ciljem</a:t>
            </a:r>
            <a:r>
              <a:rPr lang="en-US" sz="2800" dirty="0"/>
              <a:t> </a:t>
            </a:r>
            <a:r>
              <a:rPr lang="en-US" sz="2800" dirty="0" err="1"/>
              <a:t>sprječavanja</a:t>
            </a:r>
            <a:r>
              <a:rPr lang="en-US" sz="2800" dirty="0"/>
              <a:t> </a:t>
            </a:r>
            <a:r>
              <a:rPr lang="en-US" sz="2800" dirty="0" err="1"/>
              <a:t>nastanka</a:t>
            </a:r>
            <a:r>
              <a:rPr lang="en-US" sz="2800" dirty="0"/>
              <a:t> </a:t>
            </a:r>
            <a:r>
              <a:rPr lang="en-US" sz="2800" dirty="0" err="1"/>
              <a:t>kombinacije</a:t>
            </a:r>
            <a:r>
              <a:rPr lang="en-US" sz="2800" dirty="0"/>
              <a:t> </a:t>
            </a:r>
            <a:r>
              <a:rPr lang="en-US" sz="2800" dirty="0" err="1"/>
              <a:t>navedenih</a:t>
            </a:r>
            <a:r>
              <a:rPr lang="en-US" sz="2800" dirty="0"/>
              <a:t> </a:t>
            </a:r>
            <a:r>
              <a:rPr lang="en-US" sz="2800" dirty="0" err="1"/>
              <a:t>pojava</a:t>
            </a:r>
            <a:r>
              <a:rPr lang="en-US" sz="2800" dirty="0"/>
              <a:t> </a:t>
            </a:r>
            <a:r>
              <a:rPr lang="en-US" sz="2800" dirty="0" err="1"/>
              <a:t>unutar</a:t>
            </a:r>
            <a:r>
              <a:rPr lang="en-US" sz="2800" dirty="0"/>
              <a:t> </a:t>
            </a:r>
            <a:r>
              <a:rPr lang="en-US" sz="2800" dirty="0" err="1"/>
              <a:t>kućišta</a:t>
            </a:r>
            <a:r>
              <a:rPr lang="en-US" sz="2800" dirty="0"/>
              <a:t> </a:t>
            </a:r>
            <a:r>
              <a:rPr lang="en-US" sz="2800" dirty="0" err="1"/>
              <a:t>rashladnog</a:t>
            </a:r>
            <a:r>
              <a:rPr lang="en-US" sz="2800" dirty="0"/>
              <a:t> </a:t>
            </a:r>
            <a:r>
              <a:rPr lang="en-US" sz="2800" dirty="0" err="1"/>
              <a:t>agregata</a:t>
            </a:r>
            <a:r>
              <a:rPr lang="en-US" sz="2800" dirty="0"/>
              <a:t> </a:t>
            </a:r>
            <a:r>
              <a:rPr lang="en-US" sz="2800" dirty="0" err="1"/>
              <a:t>provode</a:t>
            </a:r>
            <a:r>
              <a:rPr lang="en-US" sz="2800" dirty="0"/>
              <a:t> se </a:t>
            </a:r>
            <a:r>
              <a:rPr lang="en-US" sz="2800" dirty="0" err="1"/>
              <a:t>sljedeće</a:t>
            </a:r>
            <a:r>
              <a:rPr lang="en-US" sz="2800" dirty="0"/>
              <a:t> </a:t>
            </a:r>
            <a:r>
              <a:rPr lang="en-US" sz="2800" dirty="0" err="1"/>
              <a:t>sigurnosne</a:t>
            </a:r>
            <a:r>
              <a:rPr lang="en-US" sz="2800" dirty="0"/>
              <a:t> </a:t>
            </a:r>
            <a:r>
              <a:rPr lang="en-US" sz="2800" dirty="0" err="1"/>
              <a:t>mjere</a:t>
            </a:r>
            <a:r>
              <a:rPr lang="en-US" sz="2800" dirty="0"/>
              <a:t>: - </a:t>
            </a:r>
            <a:endParaRPr lang="hr-HR" sz="2800" dirty="0"/>
          </a:p>
          <a:p>
            <a:pPr algn="l"/>
            <a:r>
              <a:rPr lang="en-US" sz="2800" dirty="0" err="1"/>
              <a:t>hermetička</a:t>
            </a:r>
            <a:r>
              <a:rPr lang="en-US" sz="2800" dirty="0"/>
              <a:t> </a:t>
            </a:r>
            <a:r>
              <a:rPr lang="en-US" sz="2800" dirty="0" err="1"/>
              <a:t>izvedba</a:t>
            </a:r>
            <a:r>
              <a:rPr lang="en-US" sz="2800" dirty="0"/>
              <a:t> </a:t>
            </a:r>
            <a:r>
              <a:rPr lang="en-US" sz="2800" dirty="0" err="1"/>
              <a:t>kućišta</a:t>
            </a:r>
            <a:r>
              <a:rPr lang="en-US" sz="2800" dirty="0"/>
              <a:t>, - </a:t>
            </a:r>
            <a:endParaRPr lang="hr-HR" sz="2800" dirty="0"/>
          </a:p>
          <a:p>
            <a:pPr algn="l"/>
            <a:r>
              <a:rPr lang="en-US" sz="2800" dirty="0" err="1"/>
              <a:t>ugradnja</a:t>
            </a:r>
            <a:r>
              <a:rPr lang="en-US" sz="2800" dirty="0"/>
              <a:t> </a:t>
            </a:r>
            <a:r>
              <a:rPr lang="en-US" sz="2800" dirty="0" err="1"/>
              <a:t>detektora</a:t>
            </a:r>
            <a:r>
              <a:rPr lang="en-US" sz="2800" dirty="0"/>
              <a:t> </a:t>
            </a:r>
            <a:r>
              <a:rPr lang="en-US" sz="2800" dirty="0" err="1"/>
              <a:t>propuštanja</a:t>
            </a:r>
            <a:r>
              <a:rPr lang="en-US" sz="2800" dirty="0"/>
              <a:t> </a:t>
            </a:r>
            <a:r>
              <a:rPr lang="en-US" sz="2800" dirty="0" err="1"/>
              <a:t>propana</a:t>
            </a:r>
            <a:r>
              <a:rPr lang="en-US" sz="2800" dirty="0"/>
              <a:t>, - </a:t>
            </a:r>
            <a:endParaRPr lang="hr-HR" sz="2800" dirty="0"/>
          </a:p>
          <a:p>
            <a:pPr algn="l"/>
            <a:r>
              <a:rPr lang="en-US" sz="2800" dirty="0" err="1"/>
              <a:t>izvedba</a:t>
            </a:r>
            <a:r>
              <a:rPr lang="en-US" sz="2800" dirty="0"/>
              <a:t> </a:t>
            </a:r>
            <a:r>
              <a:rPr lang="en-US" sz="2800" dirty="0" err="1"/>
              <a:t>ventilatora</a:t>
            </a:r>
            <a:r>
              <a:rPr lang="en-US" sz="2800" dirty="0"/>
              <a:t> </a:t>
            </a:r>
            <a:r>
              <a:rPr lang="en-US" sz="2800" dirty="0" err="1"/>
              <a:t>ventilacijskog</a:t>
            </a:r>
            <a:r>
              <a:rPr lang="en-US" sz="2800" dirty="0"/>
              <a:t> </a:t>
            </a:r>
            <a:r>
              <a:rPr lang="en-US" sz="2800" dirty="0" err="1"/>
              <a:t>sustava</a:t>
            </a:r>
            <a:r>
              <a:rPr lang="en-US" sz="2800" dirty="0"/>
              <a:t> u </a:t>
            </a:r>
            <a:r>
              <a:rPr lang="en-US" sz="2800" dirty="0" err="1"/>
              <a:t>protueksplozivnoj</a:t>
            </a:r>
            <a:r>
              <a:rPr lang="en-US" sz="2800" dirty="0"/>
              <a:t> </a:t>
            </a:r>
            <a:r>
              <a:rPr lang="en-US" sz="2800" dirty="0" err="1"/>
              <a:t>izvedbi</a:t>
            </a:r>
            <a:r>
              <a:rPr lang="en-US" sz="2800" dirty="0"/>
              <a:t>, </a:t>
            </a:r>
            <a:r>
              <a:rPr lang="en-US" sz="2800" dirty="0" err="1"/>
              <a:t>izvod</a:t>
            </a:r>
            <a:r>
              <a:rPr lang="en-US" sz="2800" dirty="0"/>
              <a:t> </a:t>
            </a:r>
            <a:r>
              <a:rPr lang="en-US" sz="2800" dirty="0" err="1"/>
              <a:t>ventilacijskog</a:t>
            </a:r>
            <a:r>
              <a:rPr lang="en-US" sz="2800" dirty="0"/>
              <a:t> </a:t>
            </a:r>
            <a:r>
              <a:rPr lang="en-US" sz="2800" dirty="0" err="1"/>
              <a:t>kanala</a:t>
            </a:r>
            <a:r>
              <a:rPr lang="en-US" sz="2800" dirty="0"/>
              <a:t> u </a:t>
            </a:r>
            <a:r>
              <a:rPr lang="en-US" sz="2800" dirty="0" err="1"/>
              <a:t>slobodnu</a:t>
            </a:r>
            <a:r>
              <a:rPr lang="en-US" sz="2800" dirty="0"/>
              <a:t> </a:t>
            </a:r>
            <a:r>
              <a:rPr lang="en-US" sz="2800" dirty="0" err="1"/>
              <a:t>okolinu</a:t>
            </a:r>
            <a:r>
              <a:rPr lang="en-US" sz="2800" dirty="0"/>
              <a:t>, </a:t>
            </a:r>
            <a:r>
              <a:rPr lang="en-US" sz="2800" dirty="0" err="1"/>
              <a:t>izvod</a:t>
            </a:r>
            <a:r>
              <a:rPr lang="en-US" sz="2800" dirty="0"/>
              <a:t> </a:t>
            </a:r>
            <a:r>
              <a:rPr lang="en-US" sz="2800" dirty="0" err="1"/>
              <a:t>propanskog</a:t>
            </a:r>
            <a:r>
              <a:rPr lang="en-US" sz="2800" dirty="0"/>
              <a:t> </a:t>
            </a:r>
            <a:r>
              <a:rPr lang="en-US" sz="2800" dirty="0" err="1"/>
              <a:t>cjevovoda</a:t>
            </a:r>
            <a:r>
              <a:rPr lang="en-US" sz="2800" dirty="0"/>
              <a:t> u </a:t>
            </a:r>
            <a:r>
              <a:rPr lang="en-US" sz="2800" dirty="0" err="1"/>
              <a:t>slobodnu</a:t>
            </a:r>
            <a:r>
              <a:rPr lang="en-US" sz="2800" dirty="0"/>
              <a:t> </a:t>
            </a:r>
            <a:r>
              <a:rPr lang="en-US" sz="2800" dirty="0" err="1"/>
              <a:t>okolinu</a:t>
            </a:r>
            <a:r>
              <a:rPr lang="en-US" sz="2800" dirty="0"/>
              <a:t>.</a:t>
            </a:r>
            <a:endParaRPr lang="hr-HR" sz="1800" b="0" i="0" u="none" strike="noStrike" baseline="0" dirty="0">
              <a:latin typeface="TimesNewRomanPSMT"/>
            </a:endParaRPr>
          </a:p>
          <a:p>
            <a:pPr algn="l"/>
            <a:endParaRPr lang="hr-HR" sz="1800" b="0" i="0" u="none" strike="noStrike" baseline="0" dirty="0">
              <a:latin typeface="TimesNewRomanPSMT"/>
            </a:endParaRPr>
          </a:p>
          <a:p>
            <a:pPr algn="l"/>
            <a:r>
              <a:rPr lang="hr-HR" sz="1800" b="0" i="0" u="none" strike="noStrike" baseline="0" dirty="0">
                <a:latin typeface="TimesNewRomanPSMT"/>
              </a:rPr>
              <a:t> </a:t>
            </a:r>
          </a:p>
        </p:txBody>
      </p:sp>
      <p:sp>
        <p:nvSpPr>
          <p:cNvPr id="4" name="Slide Number Placeholder 3"/>
          <p:cNvSpPr>
            <a:spLocks noGrp="1"/>
          </p:cNvSpPr>
          <p:nvPr>
            <p:ph type="sldNum" sz="quarter" idx="5"/>
          </p:nvPr>
        </p:nvSpPr>
        <p:spPr/>
        <p:txBody>
          <a:bodyPr/>
          <a:lstStyle/>
          <a:p>
            <a:fld id="{40010411-6364-4FCB-A6BC-4A6004C9A284}" type="slidenum">
              <a:rPr lang="en-US" smtClean="0"/>
              <a:t>3</a:t>
            </a:fld>
            <a:endParaRPr lang="en-US"/>
          </a:p>
        </p:txBody>
      </p:sp>
    </p:spTree>
    <p:extLst>
      <p:ext uri="{BB962C8B-B14F-4D97-AF65-F5344CB8AC3E}">
        <p14:creationId xmlns:p14="http://schemas.microsoft.com/office/powerpoint/2010/main" val="10588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krug bušotinskog izmjenjivača topline, krug s propanom kao radnom tvari i krug razvoda vode s ventilokonvektorima.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0010411-6364-4FCB-A6BC-4A6004C9A284}" type="slidenum">
              <a:rPr lang="en-US" smtClean="0"/>
              <a:t>4</a:t>
            </a:fld>
            <a:endParaRPr lang="en-US"/>
          </a:p>
        </p:txBody>
      </p:sp>
    </p:spTree>
    <p:extLst>
      <p:ext uri="{BB962C8B-B14F-4D97-AF65-F5344CB8AC3E}">
        <p14:creationId xmlns:p14="http://schemas.microsoft.com/office/powerpoint/2010/main" val="26332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dirty="0">
                <a:effectLst/>
                <a:latin typeface="Times New Roman" panose="02020603050405020304" pitchFamily="18" charset="0"/>
                <a:ea typeface="Times New Roman" panose="02020603050405020304" pitchFamily="18" charset="0"/>
              </a:rPr>
              <a:t>1 Svrha sustava regulacije u području grijanja, ventilacije i klimatizacije (HVAC) je održati udobnost ljudi u pogledu željene temperature, vlage, tlaka i kvalitete zraka unutar zatvorenog prostora uz što manju potrošnju energije.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dirty="0">
                <a:effectLst/>
                <a:latin typeface="Times New Roman" panose="02020603050405020304" pitchFamily="18" charset="0"/>
                <a:ea typeface="Times New Roman" panose="02020603050405020304" pitchFamily="18" charset="0"/>
              </a:rPr>
              <a:t>Komponente</a:t>
            </a:r>
            <a:r>
              <a:rPr lang="hr-HR" sz="1800" dirty="0">
                <a:effectLst/>
                <a:latin typeface="Times New Roman" panose="02020603050405020304" pitchFamily="18" charset="0"/>
                <a:ea typeface="Times New Roman" panose="02020603050405020304" pitchFamily="18" charset="0"/>
              </a:rPr>
              <a:t> sustava su u </a:t>
            </a:r>
            <a:r>
              <a:rPr lang="hr-HR" sz="1800" b="1" dirty="0">
                <a:effectLst/>
                <a:latin typeface="Times New Roman" panose="02020603050405020304" pitchFamily="18" charset="0"/>
                <a:ea typeface="Times New Roman" panose="02020603050405020304" pitchFamily="18" charset="0"/>
              </a:rPr>
              <a:t>međusobnoj dinamičkoj interakciji </a:t>
            </a:r>
            <a:r>
              <a:rPr lang="hr-HR" sz="1800" dirty="0">
                <a:effectLst/>
                <a:latin typeface="Times New Roman" panose="02020603050405020304" pitchFamily="18" charset="0"/>
                <a:ea typeface="Times New Roman" panose="02020603050405020304" pitchFamily="18" charset="0"/>
              </a:rPr>
              <a:t>što čini upravljanje sustavom kompliciranim i složenim. Promjena jednog parametra u bilo kojoj pojedinoj komponenti utjecati će na nekoliko drugih čije je ponašanje teško predvidjeti.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2 Bez obzira na kompleksnost izvedbe svaki od sustava regulacije sadrži četiri osnovna elementa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3 Osnovni oblici regulacije procesa su </a:t>
            </a:r>
            <a:r>
              <a:rPr lang="hr-HR" sz="2800" i="1" dirty="0">
                <a:latin typeface="Arial" panose="020B0604020202020204" pitchFamily="34" charset="0"/>
                <a:cs typeface="Arial" panose="020B0604020202020204" pitchFamily="34" charset="0"/>
              </a:rPr>
              <a:t>„On / off ” </a:t>
            </a:r>
            <a:r>
              <a:rPr lang="hr-HR" sz="2800" dirty="0">
                <a:latin typeface="Arial" panose="020B0604020202020204" pitchFamily="34" charset="0"/>
                <a:cs typeface="Arial" panose="020B0604020202020204" pitchFamily="34" charset="0"/>
              </a:rPr>
              <a:t>, frekvencijski i smanjenjem volumena kompresora. Oni </a:t>
            </a:r>
            <a:r>
              <a:rPr lang="hr-HR" sz="2800" b="1" dirty="0">
                <a:latin typeface="Arial" panose="020B0604020202020204" pitchFamily="34" charset="0"/>
                <a:cs typeface="Arial" panose="020B0604020202020204" pitchFamily="34" charset="0"/>
              </a:rPr>
              <a:t>prilagođavaju učin sustava toplinskim potrebama</a:t>
            </a:r>
            <a:r>
              <a:rPr lang="hr-HR" sz="2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Slika:	Traženi Interval se kreće između </a:t>
            </a:r>
            <a:r>
              <a:rPr lang="hr-HR" sz="1800" b="1" dirty="0">
                <a:effectLst/>
                <a:latin typeface="Times New Roman" panose="02020603050405020304" pitchFamily="18" charset="0"/>
                <a:ea typeface="Times New Roman" panose="02020603050405020304" pitchFamily="18" charset="0"/>
              </a:rPr>
              <a:t>između gornje i donje granice</a:t>
            </a:r>
            <a:r>
              <a:rPr lang="hr-HR" sz="1800" dirty="0">
                <a:effectLst/>
                <a:latin typeface="Times New Roman" panose="02020603050405020304" pitchFamily="18" charset="0"/>
                <a:ea typeface="Times New Roman" panose="02020603050405020304" pitchFamily="18" charset="0"/>
              </a:rPr>
              <a:t> temperatura. Njihova </a:t>
            </a:r>
            <a:r>
              <a:rPr lang="hr-HR" sz="1800" b="1" dirty="0">
                <a:effectLst/>
                <a:latin typeface="Times New Roman" panose="02020603050405020304" pitchFamily="18" charset="0"/>
                <a:ea typeface="Times New Roman" panose="02020603050405020304" pitchFamily="18" charset="0"/>
              </a:rPr>
              <a:t>razlika</a:t>
            </a:r>
            <a:r>
              <a:rPr lang="hr-HR" sz="1800" dirty="0">
                <a:effectLst/>
                <a:latin typeface="Times New Roman" panose="02020603050405020304" pitchFamily="18" charset="0"/>
                <a:ea typeface="Times New Roman" panose="02020603050405020304" pitchFamily="18" charset="0"/>
              </a:rPr>
              <a:t> naziva se </a:t>
            </a:r>
            <a:r>
              <a:rPr lang="hr-HR" sz="1800" b="1" dirty="0">
                <a:effectLst/>
                <a:latin typeface="Times New Roman" panose="02020603050405020304" pitchFamily="18" charset="0"/>
                <a:ea typeface="Times New Roman" panose="02020603050405020304" pitchFamily="18" charset="0"/>
              </a:rPr>
              <a:t>histereza</a:t>
            </a:r>
            <a:r>
              <a:rPr lang="hr-H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	Jednostavnija on/off regulacija ne prati dobro traženi interval temperatura. Zašto ne prati….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r>
              <a:rPr lang="hr-HR" sz="1800" dirty="0">
                <a:effectLst/>
                <a:latin typeface="Times New Roman" panose="02020603050405020304" pitchFamily="18" charset="0"/>
                <a:ea typeface="Times New Roman" panose="02020603050405020304" pitchFamily="18" charset="0"/>
              </a:rPr>
              <a:t>_________________________________NE______________________________________________________________________</a:t>
            </a:r>
          </a:p>
          <a:p>
            <a:r>
              <a:rPr lang="hr-HR" sz="1800" dirty="0">
                <a:effectLst/>
                <a:latin typeface="Times New Roman" panose="02020603050405020304" pitchFamily="18" charset="0"/>
                <a:ea typeface="Times New Roman" panose="02020603050405020304" pitchFamily="18" charset="0"/>
              </a:rPr>
              <a:t>Na sustav kao cjelinu utječu istovremeno klimatski uvjeti, ponašanje sustava distribucije topline (poput podnog grijanja ili radijatora), toplinski kapacitet prostora, izvor topline (zrak ili zemlja), spremnik (ako postoji), različito ponašanje korisnika itd. Nadalje, na razini ciklusa, komponente koje omogućuju termodinamički ciklus poput kompresora, kondenzatora, isparivača i ekspanzijskog ventila također djeluju na prilično složen dinamički način, obično s mnogo kraćim vremenskim konstantama u odnosu na izvor topline ili toplinski kapacitet. </a:t>
            </a:r>
          </a:p>
          <a:p>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Krivulja odziva uvijek se kreće između dvije granice "on" i "off", a prelaženje iznad i ispod linija se u praksi događa zbog toplinske inercije prostora i postrojenja. Razlika između temperatura pri kojima regulator uključuje  ili isključeno sustav naziva se "histereza" ili "mrtva zona".</a:t>
            </a:r>
          </a:p>
          <a:p>
            <a:endParaRPr lang="hr-HR"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10411-6364-4FCB-A6BC-4A6004C9A284}" type="slidenum">
              <a:rPr lang="en-US" smtClean="0"/>
              <a:t>5</a:t>
            </a:fld>
            <a:endParaRPr lang="en-US"/>
          </a:p>
        </p:txBody>
      </p:sp>
    </p:spTree>
    <p:extLst>
      <p:ext uri="{BB962C8B-B14F-4D97-AF65-F5344CB8AC3E}">
        <p14:creationId xmlns:p14="http://schemas.microsoft.com/office/powerpoint/2010/main" val="71969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latin typeface="Arial" panose="020B0604020202020204" pitchFamily="34" charset="0"/>
                    <a:cs typeface="Arial" panose="020B0604020202020204" pitchFamily="34" charset="0"/>
                  </a:rPr>
                  <a:t>1 zašto ne prati? Zato što uređaj </a:t>
                </a:r>
                <a:r>
                  <a:rPr lang="hr-HR" b="1" dirty="0">
                    <a:latin typeface="Arial" panose="020B0604020202020204" pitchFamily="34" charset="0"/>
                    <a:cs typeface="Arial" panose="020B0604020202020204" pitchFamily="34" charset="0"/>
                  </a:rPr>
                  <a:t>radi maksimalnim kapacitetom ili ne radi</a:t>
                </a:r>
                <a:r>
                  <a:rPr lang="hr-HR" dirty="0">
                    <a:latin typeface="Arial" panose="020B0604020202020204" pitchFamily="34" charset="0"/>
                    <a:cs typeface="Arial" panose="020B0604020202020204" pitchFamily="34" charset="0"/>
                  </a:rPr>
                  <a:t>. Ako je toplinsko potreba 50% isporučenog </a:t>
                </a:r>
                <a:r>
                  <a:rPr lang="hr-HR" dirty="0" err="1">
                    <a:latin typeface="Arial" panose="020B0604020202020204" pitchFamily="34" charset="0"/>
                    <a:cs typeface="Arial" panose="020B0604020202020204" pitchFamily="34" charset="0"/>
                  </a:rPr>
                  <a:t>učina</a:t>
                </a:r>
                <a:r>
                  <a:rPr lang="hr-HR" dirty="0">
                    <a:latin typeface="Arial" panose="020B0604020202020204" pitchFamily="34" charset="0"/>
                    <a:cs typeface="Arial" panose="020B0604020202020204" pitchFamily="34" charset="0"/>
                  </a:rPr>
                  <a:t> pri zadanim uvjetima uređaj će raditi 50 posto vremena, a drugu polovicu ne</a:t>
                </a:r>
                <a:endParaRPr lang="hr-H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2 Kada senzor javi da temperatura nije u zadanom intervalu, Regulator koji je zapravo relej zatvara ili otvara svoje kontakte i time pali i gasi upravljani uređaj, kompresor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3 Dizalica topline koja radi u </a:t>
                </a:r>
                <a:r>
                  <a:rPr lang="hr-HR" sz="1800" i="1" dirty="0">
                    <a:effectLst/>
                    <a:latin typeface="Times New Roman" panose="02020603050405020304" pitchFamily="18" charset="0"/>
                    <a:ea typeface="Times New Roman" panose="02020603050405020304" pitchFamily="18" charset="0"/>
                  </a:rPr>
                  <a:t>„on-off“ </a:t>
                </a:r>
                <a:r>
                  <a:rPr lang="hr-HR" sz="1800" dirty="0">
                    <a:effectLst/>
                    <a:latin typeface="Times New Roman" panose="02020603050405020304" pitchFamily="18" charset="0"/>
                    <a:ea typeface="Times New Roman" panose="02020603050405020304" pitchFamily="18" charset="0"/>
                  </a:rPr>
                  <a:t>režimu isporučuje toplinu na višim temperaturama. Rastom temperature kondenzacije i smanjenjem temperature isparavanja pada učinkovitost. Također toplinski je </a:t>
                </a:r>
                <a:r>
                  <a:rPr lang="hr-HR" sz="1800" b="1" dirty="0">
                    <a:effectLst/>
                    <a:latin typeface="Times New Roman" panose="02020603050405020304" pitchFamily="18" charset="0"/>
                    <a:ea typeface="Times New Roman" panose="02020603050405020304" pitchFamily="18" charset="0"/>
                  </a:rPr>
                  <a:t>inertniji</a:t>
                </a:r>
                <a:r>
                  <a:rPr lang="hr-HR" sz="1800" dirty="0">
                    <a:effectLst/>
                    <a:latin typeface="Times New Roman" panose="02020603050405020304" pitchFamily="18" charset="0"/>
                    <a:ea typeface="Times New Roman" panose="02020603050405020304" pitchFamily="18" charset="0"/>
                  </a:rPr>
                  <a:t> sustav sa on/off načinom rada. Ako želimo smanjiti pregrijanje potrebno je postaviti kraće intervale paljenja i gašenja.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effectLst/>
                    <a:latin typeface="+mn-lt"/>
                    <a:ea typeface="Times New Roman" panose="02020603050405020304" pitchFamily="18" charset="0"/>
                  </a:rPr>
                  <a:t>1 Frekvencijska regulacija broja okretaja kompresora ostvaruje stupnjevanu regulaciju učinka. Drugim riječima, rad kompresora, a time i učinak točnije se prilagođavaju zadanim uvjetima. Temperaturna su odstupanja mnogo manja nego kod </a:t>
                </a:r>
                <a:r>
                  <a:rPr lang="hr-HR" sz="1200" dirty="0" err="1">
                    <a:effectLst/>
                    <a:latin typeface="+mn-lt"/>
                    <a:ea typeface="Times New Roman" panose="02020603050405020304" pitchFamily="18" charset="0"/>
                  </a:rPr>
                  <a:t>intermitiraj</a:t>
                </a:r>
                <a:r>
                  <a:rPr lang="hr-HR" sz="1200" kern="1200" dirty="0" err="1">
                    <a:solidFill>
                      <a:srgbClr val="FF0000"/>
                    </a:solidFill>
                    <a:effectLst/>
                    <a:latin typeface="+mn-lt"/>
                    <a:ea typeface="Times New Roman" panose="02020603050405020304" pitchFamily="18" charset="0"/>
                    <a:cs typeface="+mn-cs"/>
                  </a:rPr>
                  <a:t>uče</a:t>
                </a:r>
                <a:r>
                  <a:rPr lang="hr-HR" sz="1200" kern="1200" dirty="0">
                    <a:solidFill>
                      <a:srgbClr val="FF0000"/>
                    </a:solidFill>
                    <a:effectLst/>
                    <a:latin typeface="+mn-lt"/>
                    <a:ea typeface="Times New Roman" panose="02020603050405020304" pitchFamily="18" charset="0"/>
                    <a:cs typeface="+mn-cs"/>
                  </a:rPr>
                  <a:t> regulacije, pa je i udobnost primjene veća, a uz to je potrošnja električne energije 15ak % manja.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2 Regulator prima izmjerenu vrijednost procesa i uspoređuje ju s referentnom, zadanom, vrijednosti. Razliku između referentne i izmjerene vrijednosti naziva se regulacijsko odstupanje.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Pomoću regulatora se regulacijski signal vremenski preoblikuje, pa govorimo o proporcionalnom, integralnom i derivacijskom djelovanju.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3 Frekvencijski pretvarači su uređaji za kontinuiranu promjenu brzine vrtnje elektromotora. Zasnivaju se na činjenici da je brzina vrtnje kaveznog asinkronog motora proporcionalna frekvenciji napona koji dovodimo na stezaljke motora. Pretvara izmjeničnu struju u istosmjernu, koju zatim ponovo pretvara u izmjeničnu tražene frekvencije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4 Gubici od 2-8% nastaju zbog dodatnog rasipanja topline uzrokovanog visokofrekventnim električnim prebacivanjem i dodatnom snagom koja je potrebna elektroničkim komponentama za regulaciju.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solidFill>
                      <a:srgbClr val="FF0000"/>
                    </a:solidFill>
                    <a:effectLst/>
                    <a:highlight>
                      <a:srgbClr val="FFFF00"/>
                    </a:highlight>
                    <a:latin typeface="Times New Roman" panose="02020603050405020304" pitchFamily="18" charset="0"/>
                    <a:ea typeface="Times New Roman" panose="02020603050405020304" pitchFamily="18" charset="0"/>
                  </a:rPr>
                  <a:t>Većinu</a:t>
                </a:r>
                <a:r>
                  <a:rPr lang="hr-HR" sz="1800" dirty="0">
                    <a:solidFill>
                      <a:srgbClr val="FF0000"/>
                    </a:solidFill>
                    <a:effectLst/>
                    <a:latin typeface="Times New Roman" panose="02020603050405020304" pitchFamily="18" charset="0"/>
                    <a:ea typeface="Times New Roman" panose="02020603050405020304" pitchFamily="18" charset="0"/>
                  </a:rPr>
                  <a:t> vremena sustav radi pod djelomičnim opterećenjem. PID regulator računa regulacijsko odstupanje (</a:t>
                </a:r>
                <a:r>
                  <a:rPr lang="hr-HR" sz="1800" i="1" dirty="0">
                    <a:solidFill>
                      <a:srgbClr val="FF0000"/>
                    </a:solidFill>
                    <a:effectLst/>
                    <a:latin typeface="Times New Roman" panose="02020603050405020304" pitchFamily="18" charset="0"/>
                    <a:ea typeface="Times New Roman" panose="02020603050405020304" pitchFamily="18" charset="0"/>
                  </a:rPr>
                  <a:t>e</a:t>
                </a:r>
                <a:r>
                  <a:rPr lang="hr-HR" sz="1800" dirty="0">
                    <a:solidFill>
                      <a:srgbClr val="FF0000"/>
                    </a:solidFill>
                    <a:effectLst/>
                    <a:latin typeface="Times New Roman" panose="02020603050405020304" pitchFamily="18" charset="0"/>
                    <a:ea typeface="Times New Roman" panose="02020603050405020304" pitchFamily="18" charset="0"/>
                  </a:rPr>
                  <a:t>) i obrađuje ga. Pošto razlika između postavljene i referentne </a:t>
                </a:r>
                <a:r>
                  <a:rPr lang="hr-HR" sz="1800" dirty="0">
                    <a:solidFill>
                      <a:srgbClr val="FF0000"/>
                    </a:solidFill>
                    <a:effectLst/>
                    <a:highlight>
                      <a:srgbClr val="9AB3DF"/>
                    </a:highlight>
                    <a:latin typeface="Times New Roman" panose="02020603050405020304" pitchFamily="18" charset="0"/>
                    <a:ea typeface="Times New Roman" panose="02020603050405020304" pitchFamily="18" charset="0"/>
                  </a:rPr>
                  <a:t>vrijednosti nije </a:t>
                </a:r>
                <a:r>
                  <a:rPr lang="hr-HR" sz="1800" dirty="0">
                    <a:solidFill>
                      <a:srgbClr val="FF0000"/>
                    </a:solidFill>
                    <a:effectLst/>
                    <a:latin typeface="Times New Roman" panose="02020603050405020304" pitchFamily="18" charset="0"/>
                    <a:ea typeface="Times New Roman" panose="02020603050405020304" pitchFamily="18" charset="0"/>
                  </a:rPr>
                  <a:t>velika, izlazni signal </a:t>
                </a:r>
                <a14:m>
                  <m:oMath xmlns:m="http://schemas.openxmlformats.org/officeDocument/2006/math">
                    <m:sSub>
                      <m:sSubPr>
                        <m:ctrlPr>
                          <a:rPr lang="en-US" sz="2800" i="1">
                            <a:solidFill>
                              <a:srgbClr val="FF0000"/>
                            </a:solidFill>
                            <a:effectLst/>
                            <a:latin typeface="Cambria Math" panose="02040503050406030204" pitchFamily="18" charset="0"/>
                          </a:rPr>
                        </m:ctrlPr>
                      </m:sSubPr>
                      <m:e>
                        <m:r>
                          <a:rPr lang="hr-HR"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m:rPr>
                            <m:sty m:val="p"/>
                          </m:rPr>
                          <a:rPr lang="hr-HR" sz="18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PID</m:t>
                        </m:r>
                      </m:sub>
                    </m:sSub>
                    <m:d>
                      <m:dPr>
                        <m:ctrlPr>
                          <a:rPr lang="en-US" sz="2800" i="1">
                            <a:solidFill>
                              <a:srgbClr val="FF0000"/>
                            </a:solidFill>
                            <a:effectLst/>
                            <a:latin typeface="Cambria Math" panose="02040503050406030204" pitchFamily="18" charset="0"/>
                          </a:rPr>
                        </m:ctrlPr>
                      </m:dPr>
                      <m:e>
                        <m:r>
                          <a:rPr lang="hr-HR"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hr-HR" sz="1800" dirty="0">
                    <a:solidFill>
                      <a:srgbClr val="FF0000"/>
                    </a:solidFill>
                    <a:effectLst/>
                    <a:latin typeface="Times New Roman" panose="02020603050405020304" pitchFamily="18" charset="0"/>
                    <a:ea typeface="Times New Roman" panose="02020603050405020304" pitchFamily="18" charset="0"/>
                  </a:rPr>
                  <a:t> ima malu vrijednost. Vrijednost </a:t>
                </a:r>
                <a14:m>
                  <m:oMath xmlns:m="http://schemas.openxmlformats.org/officeDocument/2006/math">
                    <m:sSub>
                      <m:sSubPr>
                        <m:ctrlPr>
                          <a:rPr lang="en-US" sz="2800" i="1">
                            <a:solidFill>
                              <a:srgbClr val="FF0000"/>
                            </a:solidFill>
                            <a:effectLst/>
                            <a:latin typeface="Cambria Math" panose="02040503050406030204" pitchFamily="18" charset="0"/>
                          </a:rPr>
                        </m:ctrlPr>
                      </m:sSubPr>
                      <m:e>
                        <m:r>
                          <a:rPr lang="hr-HR"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m:rPr>
                            <m:sty m:val="p"/>
                          </m:rPr>
                          <a:rPr lang="hr-HR" sz="180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PID</m:t>
                        </m:r>
                      </m:sub>
                    </m:sSub>
                    <m:d>
                      <m:dPr>
                        <m:ctrlPr>
                          <a:rPr lang="en-US" sz="2800" i="1">
                            <a:solidFill>
                              <a:srgbClr val="FF0000"/>
                            </a:solidFill>
                            <a:effectLst/>
                            <a:latin typeface="Cambria Math" panose="02040503050406030204" pitchFamily="18" charset="0"/>
                          </a:rPr>
                        </m:ctrlPr>
                      </m:dPr>
                      <m:e>
                        <m:r>
                          <a:rPr lang="hr-HR" sz="1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hr-HR" sz="1800" dirty="0">
                    <a:solidFill>
                      <a:srgbClr val="FF0000"/>
                    </a:solidFill>
                    <a:effectLst/>
                    <a:latin typeface="Times New Roman" panose="02020603050405020304" pitchFamily="18" charset="0"/>
                    <a:ea typeface="Times New Roman" panose="02020603050405020304" pitchFamily="18" charset="0"/>
                  </a:rPr>
                  <a:t> se šalje do upravljanog uređaja, frekvencijskog pretvarača, koji smanjuje frekvenciju struje koja odlazi na kompresor. </a:t>
                </a:r>
                <a:r>
                  <a:rPr lang="hr-HR" sz="1800" u="sng" dirty="0">
                    <a:solidFill>
                      <a:srgbClr val="FF0000"/>
                    </a:solidFill>
                    <a:effectLst/>
                    <a:latin typeface="Times New Roman" panose="02020603050405020304" pitchFamily="18" charset="0"/>
                    <a:ea typeface="Times New Roman" panose="02020603050405020304" pitchFamily="18" charset="0"/>
                  </a:rPr>
                  <a:t>Uslijed niže frekvencije smanjuje se protok radne tvari kroz sustav. Manji protok </a:t>
                </a:r>
                <a:r>
                  <a:rPr lang="hr-HR" sz="1800" u="sng" dirty="0" err="1">
                    <a:solidFill>
                      <a:srgbClr val="FF0000"/>
                    </a:solidFill>
                    <a:effectLst/>
                    <a:latin typeface="Times New Roman" panose="02020603050405020304" pitchFamily="18" charset="0"/>
                    <a:ea typeface="Times New Roman" panose="02020603050405020304" pitchFamily="18" charset="0"/>
                  </a:rPr>
                  <a:t>znaći</a:t>
                </a:r>
                <a:r>
                  <a:rPr lang="hr-HR" sz="1800" u="sng" dirty="0">
                    <a:solidFill>
                      <a:srgbClr val="FF0000"/>
                    </a:solidFill>
                    <a:effectLst/>
                    <a:latin typeface="Times New Roman" panose="02020603050405020304" pitchFamily="18" charset="0"/>
                    <a:ea typeface="Times New Roman" panose="02020603050405020304" pitchFamily="18" charset="0"/>
                  </a:rPr>
                  <a:t> i manje brzine strujanja što omogućava više vremena radnoj tvari da izmjeni toplinu na isparivaču i kondenzatoru sa sekundarnom tekućinom. Time se smanjuju pridružene srednje logaritamske temperaturne razlike između radne tvari i sekundarnih tekućina u svakom izmjenjivaču topline. Razlika između temperatura i tlakova zasićenja na isparivaču i kondenzatoru je stoga smanjena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solidFill>
                    <a:srgbClr val="3281C3"/>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a:effectLst/>
                    <a:latin typeface="Times New Roman" panose="02020603050405020304" pitchFamily="18" charset="0"/>
                    <a:ea typeface="Times New Roman" panose="02020603050405020304" pitchFamily="18" charset="0"/>
                  </a:rPr>
                  <a:t>Sustavi bez invertera osuđeni su na primitivnu regulaciju gdje uređaj ili ne radi ili radi sa 100% kapacitetom. </a:t>
                </a:r>
                <a:r>
                  <a:rPr lang="hr-HR" dirty="0">
                    <a:latin typeface="Arial" panose="020B0604020202020204" pitchFamily="34" charset="0"/>
                    <a:cs typeface="Arial" panose="020B0604020202020204" pitchFamily="34" charset="0"/>
                  </a:rPr>
                  <a:t>Uređaj radi maksimalnim kapacitetom ili ne radi </a:t>
                </a:r>
                <a:r>
                  <a:rPr lang="hr-HR" sz="12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Regulator je zapravo relej koji zatvara ili otvara svoje kontakte i time pali i gasi upravljani uređaj, kompresor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Regulirana varijabla, snaga kompresora, poprima maksimalnu ili minimalnu vrijednost, ovisno o tome je li senzorom mjerena varijabla, temperatura, veća ili manja od zadane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Dizalica topline koja radi u </a:t>
                </a:r>
                <a:r>
                  <a:rPr lang="hr-HR" sz="1800" i="1" dirty="0">
                    <a:effectLst/>
                    <a:latin typeface="Times New Roman" panose="02020603050405020304" pitchFamily="18" charset="0"/>
                    <a:ea typeface="Times New Roman" panose="02020603050405020304" pitchFamily="18" charset="0"/>
                  </a:rPr>
                  <a:t>„on-off“ </a:t>
                </a:r>
                <a:r>
                  <a:rPr lang="hr-HR" sz="1800" dirty="0">
                    <a:effectLst/>
                    <a:latin typeface="Times New Roman" panose="02020603050405020304" pitchFamily="18" charset="0"/>
                    <a:ea typeface="Times New Roman" panose="02020603050405020304" pitchFamily="18" charset="0"/>
                  </a:rPr>
                  <a:t>režimu mora isporučiti toplinu na višim temperaturama da osigura toplinsku energiju potrebnu tijekom čitavog ciklusa. Samim time u režimu grijanja raste temperatura kondenzacije i pada učinkovitost. Ako želimo smanjiti pregrijanje potrebno je postaviti kraće intervale paljenja i gašenja. U tom slučaju sustav radi u </a:t>
                </a:r>
                <a:r>
                  <a:rPr lang="hr-HR" sz="1800" dirty="0" err="1">
                    <a:effectLst/>
                    <a:latin typeface="Times New Roman" panose="02020603050405020304" pitchFamily="18" charset="0"/>
                    <a:ea typeface="Times New Roman" panose="02020603050405020304" pitchFamily="18" charset="0"/>
                  </a:rPr>
                  <a:t>nestacionarnim</a:t>
                </a:r>
                <a:r>
                  <a:rPr lang="hr-HR" sz="1800" dirty="0">
                    <a:effectLst/>
                    <a:latin typeface="Times New Roman" panose="02020603050405020304" pitchFamily="18" charset="0"/>
                    <a:ea typeface="Times New Roman" panose="02020603050405020304" pitchFamily="18" charset="0"/>
                  </a:rPr>
                  <a:t> uvjetima i dolazi do bržeg trošenja opreme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err="1">
                    <a:effectLst/>
                    <a:latin typeface="Times New Roman" panose="02020603050405020304" pitchFamily="18" charset="0"/>
                    <a:ea typeface="Times New Roman" panose="02020603050405020304" pitchFamily="18" charset="0"/>
                  </a:rPr>
                  <a:t>Inverterska</a:t>
                </a:r>
                <a:r>
                  <a:rPr lang="hr-HR" sz="1200" dirty="0">
                    <a:effectLst/>
                    <a:latin typeface="Times New Roman" panose="02020603050405020304" pitchFamily="18" charset="0"/>
                    <a:ea typeface="Times New Roman" panose="02020603050405020304" pitchFamily="18" charset="0"/>
                  </a:rPr>
                  <a:t> regulacija znači frekvencijsku regulaciju broja okretaja kompresora, čime se ostvaruje stupnjevana regulacija učinka. Drugim riječima, rad kompresora, a time i učinak točnije se prilagođavaju zadanim uvjetima. Temperaturna su odstupanja mnogo manja nego kod </a:t>
                </a:r>
                <a:r>
                  <a:rPr lang="hr-HR" sz="1200" dirty="0" err="1">
                    <a:effectLst/>
                    <a:latin typeface="Times New Roman" panose="02020603050405020304" pitchFamily="18" charset="0"/>
                    <a:ea typeface="Times New Roman" panose="02020603050405020304" pitchFamily="18" charset="0"/>
                  </a:rPr>
                  <a:t>intermitirajuće</a:t>
                </a:r>
                <a:r>
                  <a:rPr lang="hr-HR" sz="1200" dirty="0">
                    <a:effectLst/>
                    <a:latin typeface="Times New Roman" panose="02020603050405020304" pitchFamily="18" charset="0"/>
                    <a:ea typeface="Times New Roman" panose="02020603050405020304" pitchFamily="18" charset="0"/>
                  </a:rPr>
                  <a:t> regulacije, pa je i udobnost primjene veća, a uz to </a:t>
                </a:r>
                <a:r>
                  <a:rPr lang="hr-HR" sz="1200" dirty="0" err="1">
                    <a:effectLst/>
                    <a:latin typeface="Times New Roman" panose="02020603050405020304" pitchFamily="18" charset="0"/>
                    <a:ea typeface="Times New Roman" panose="02020603050405020304" pitchFamily="18" charset="0"/>
                  </a:rPr>
                  <a:t>jepotrošnja</a:t>
                </a:r>
                <a:r>
                  <a:rPr lang="hr-HR" sz="1200" dirty="0">
                    <a:effectLst/>
                    <a:latin typeface="Times New Roman" panose="02020603050405020304" pitchFamily="18" charset="0"/>
                    <a:ea typeface="Times New Roman" panose="02020603050405020304" pitchFamily="18" charset="0"/>
                  </a:rPr>
                  <a:t> električne energije od 15 do 20 % manja.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Regulator prima izmjerenu vrijednost procesa i uspoređuje ju s referentnom, zadanom, vrijednosti. Razliku između referentne i izmjerene vrijednosti naziva se regulacijsko odstupanje. Pomoću regulatora se regulacijski signal vremenski preoblikuje, pa govorimo o proporcionalnom, integralnom i derivacijskom djelovanju.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Frekvencijski pretvarači su uređaji za kontinuiranu promjenu brzine vrtnje elektromotora. Zasnivaju se na činjenici da je brzina vrtnje kaveznog asinkronog motora proporcionalna frekvenciji napona koji dovodimo na stezaljke motora. Pretvara izmjeničnu struju u istosmjernu, koju zatim ponovo pretvara u izmjeničnu tražene frekvencije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Gubici od 2-8% nastaju zbog dodatnog rasipanja topline uzrokovanog visokofrekventnim električnim prebacivanjem i dodatnom snagom koja je potrebna elektroničkim komponentama za regulaciju.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Većinu vremena sustav radi pod djelomičnim opterećenjem. Temperatura izmjerena termoparovima prolazi kroz kontrolnu petlju. PID regulator računa regulacijsko odstupanje (</a:t>
                </a:r>
                <a:r>
                  <a:rPr lang="hr-HR" sz="1800" i="1" dirty="0">
                    <a:effectLst/>
                    <a:latin typeface="Times New Roman" panose="02020603050405020304" pitchFamily="18" charset="0"/>
                    <a:ea typeface="Times New Roman" panose="02020603050405020304" pitchFamily="18" charset="0"/>
                  </a:rPr>
                  <a:t>e</a:t>
                </a:r>
                <a:r>
                  <a:rPr lang="hr-HR" sz="1800" dirty="0">
                    <a:effectLst/>
                    <a:latin typeface="Times New Roman" panose="02020603050405020304" pitchFamily="18" charset="0"/>
                    <a:ea typeface="Times New Roman" panose="02020603050405020304" pitchFamily="18" charset="0"/>
                  </a:rPr>
                  <a:t>) i obrađuje ga. Pošto razlika između postavljene i referentne vrijednosti nije velika, izlazni signal </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𝑢</a:t>
                </a:r>
                <a:r>
                  <a:rPr lang="en-US" sz="2800" i="0">
                    <a:effectLst/>
                    <a:latin typeface="Cambria Math" panose="02040503050406030204" pitchFamily="18" charset="0"/>
                    <a:ea typeface="Times New Roman" panose="02020603050405020304" pitchFamily="18" charset="0"/>
                    <a:cs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PID</a:t>
                </a:r>
                <a:r>
                  <a:rPr lang="en-US" sz="2800" i="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800" i="0">
                    <a:effectLst/>
                    <a:latin typeface="Cambria Math" panose="02040503050406030204" pitchFamily="18" charset="0"/>
                  </a:rPr>
                  <a:t>(</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𝑡)</a:t>
                </a:r>
                <a:r>
                  <a:rPr lang="hr-HR" sz="1800" dirty="0">
                    <a:effectLst/>
                    <a:latin typeface="Times New Roman" panose="02020603050405020304" pitchFamily="18" charset="0"/>
                    <a:ea typeface="Times New Roman" panose="02020603050405020304" pitchFamily="18" charset="0"/>
                  </a:rPr>
                  <a:t> ima malu vrijednost. Vrijednost </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𝑢</a:t>
                </a:r>
                <a:r>
                  <a:rPr lang="en-US" sz="2800" i="0">
                    <a:effectLst/>
                    <a:latin typeface="Cambria Math" panose="02040503050406030204" pitchFamily="18" charset="0"/>
                    <a:ea typeface="Times New Roman" panose="02020603050405020304" pitchFamily="18" charset="0"/>
                    <a:cs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PID</a:t>
                </a:r>
                <a:r>
                  <a:rPr lang="en-US" sz="2800" i="0">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800" i="0">
                    <a:effectLst/>
                    <a:latin typeface="Cambria Math" panose="02040503050406030204" pitchFamily="18" charset="0"/>
                  </a:rPr>
                  <a:t>(</a:t>
                </a:r>
                <a:r>
                  <a:rPr lang="hr-HR" sz="1800" i="0">
                    <a:effectLst/>
                    <a:latin typeface="Cambria Math" panose="02040503050406030204" pitchFamily="18" charset="0"/>
                    <a:ea typeface="Times New Roman" panose="02020603050405020304" pitchFamily="18" charset="0"/>
                    <a:cs typeface="Times New Roman" panose="02020603050405020304" pitchFamily="18" charset="0"/>
                  </a:rPr>
                  <a:t>𝑡)</a:t>
                </a:r>
                <a:r>
                  <a:rPr lang="hr-HR" sz="1800" dirty="0">
                    <a:effectLst/>
                    <a:latin typeface="Times New Roman" panose="02020603050405020304" pitchFamily="18" charset="0"/>
                    <a:ea typeface="Times New Roman" panose="02020603050405020304" pitchFamily="18" charset="0"/>
                  </a:rPr>
                  <a:t> se šalje do upravljanog uređaja, frekvencijskog pretvarača, koji smanjuje frekvenciju struje koja odlazi na kompresor. </a:t>
                </a:r>
                <a:r>
                  <a:rPr lang="hr-HR" sz="1800" u="sng" dirty="0">
                    <a:effectLst/>
                    <a:latin typeface="Times New Roman" panose="02020603050405020304" pitchFamily="18" charset="0"/>
                    <a:ea typeface="Times New Roman" panose="02020603050405020304" pitchFamily="18" charset="0"/>
                  </a:rPr>
                  <a:t>Uslijed niže frekvencije smanjuje se protok radne tvari kroz sustav. To omogućava više vremena radnoj tvari da izmjeni toplinu na isparivaču i kondenzatoru sa sekundarnom tekućinom. Time se smanjuju pridružene srednje temperaturne razlike između radne tvari i sekundarnih tekućina u svakom izmjenjivaču topline. Razlika između temperatura i tlakova zasićenja na isparivaču i kondenzatoru je stoga smanjena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dirty="0">
                  <a:effectLst/>
                  <a:latin typeface="Times New Roman" panose="02020603050405020304" pitchFamily="18" charset="0"/>
                  <a:ea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40010411-6364-4FCB-A6BC-4A6004C9A284}" type="slidenum">
              <a:rPr lang="en-US" smtClean="0"/>
              <a:t>6</a:t>
            </a:fld>
            <a:endParaRPr lang="en-US"/>
          </a:p>
        </p:txBody>
      </p:sp>
    </p:spTree>
    <p:extLst>
      <p:ext uri="{BB962C8B-B14F-4D97-AF65-F5344CB8AC3E}">
        <p14:creationId xmlns:p14="http://schemas.microsoft.com/office/powerpoint/2010/main" val="147455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Prikazani su ciklusi paljenja i gašenja kompresora dizalice topline za različite temperaturne histereze.</a:t>
                </a:r>
              </a:p>
              <a:p>
                <a:pPr algn="just">
                  <a:lnSpc>
                    <a:spcPct val="150000"/>
                  </a:lnSpc>
                  <a:spcAft>
                    <a:spcPts val="0"/>
                  </a:spcAft>
                </a:pP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b="1" dirty="0">
                    <a:effectLst/>
                    <a:latin typeface="Times New Roman" panose="02020603050405020304" pitchFamily="18" charset="0"/>
                    <a:ea typeface="Times New Roman" panose="02020603050405020304" pitchFamily="18" charset="0"/>
                  </a:rPr>
                  <a:t>Trajnost - duži</a:t>
                </a: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b="1" dirty="0">
                    <a:effectLst/>
                    <a:latin typeface="Times New Roman" panose="02020603050405020304" pitchFamily="18" charset="0"/>
                    <a:ea typeface="Times New Roman" panose="02020603050405020304" pitchFamily="18" charset="0"/>
                  </a:rPr>
                  <a:t>kontrolu temperature- kraci</a:t>
                </a: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x</a:t>
                </a: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Povećanjem postavljene histereze raste i faktor grijanja sustava. Dva su glavna razloga porasta COP-a: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hr-HR" sz="1800" b="1" dirty="0">
                    <a:effectLst/>
                    <a:latin typeface="Times New Roman" panose="02020603050405020304" pitchFamily="18" charset="0"/>
                    <a:ea typeface="Times New Roman" panose="02020603050405020304" pitchFamily="18" charset="0"/>
                  </a:rPr>
                  <a:t>Smanjena srednja temperatura spremnika.</a:t>
                </a:r>
                <a:endParaRPr lang="en-US" sz="1800" b="1"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Gornja je granica histereze konstantna i u ovome je istraživanju postavljena na </a:t>
                </a:r>
                <a:r>
                  <a:rPr lang="hr-HR" sz="1800" i="1" dirty="0" err="1">
                    <a:effectLst/>
                    <a:latin typeface="Times New Roman" panose="02020603050405020304" pitchFamily="18" charset="0"/>
                    <a:ea typeface="Times New Roman" panose="02020603050405020304" pitchFamily="18" charset="0"/>
                  </a:rPr>
                  <a:t>T</a:t>
                </a:r>
                <a:r>
                  <a:rPr lang="hr-HR" sz="1800" baseline="-25000" dirty="0" err="1">
                    <a:effectLst/>
                    <a:latin typeface="Times New Roman" panose="02020603050405020304" pitchFamily="18" charset="0"/>
                    <a:ea typeface="Times New Roman" panose="02020603050405020304" pitchFamily="18" charset="0"/>
                  </a:rPr>
                  <a:t>s</a:t>
                </a:r>
                <a:r>
                  <a:rPr lang="hr-HR" sz="1800" dirty="0">
                    <a:effectLst/>
                    <a:latin typeface="Times New Roman" panose="02020603050405020304" pitchFamily="18" charset="0"/>
                    <a:ea typeface="Times New Roman" panose="02020603050405020304" pitchFamily="18" charset="0"/>
                  </a:rPr>
                  <a:t> = 40 °C. Povećanjem histereze izravno smanjujemo donju granicu, a preko nje i srednju vrijednost temperature spremnika. Kako je temperatura spremnika proporcionalna temperaturi kondenzacije, njenim smanjenjem raste COP </a:t>
                </a: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2. </a:t>
                </a:r>
                <a:r>
                  <a:rPr lang="hr-HR" sz="1800" b="1" dirty="0">
                    <a:effectLst/>
                    <a:latin typeface="Times New Roman" panose="02020603050405020304" pitchFamily="18" charset="0"/>
                    <a:ea typeface="Times New Roman" panose="02020603050405020304" pitchFamily="18" charset="0"/>
                  </a:rPr>
                  <a:t>Manji broj paljenja kompresora. </a:t>
                </a:r>
                <a:endParaRPr lang="en-US" sz="1800" b="1"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Pri svakom paljenju kompresora na početku ciklusa dolazi do </a:t>
                </a:r>
                <a:r>
                  <a:rPr lang="hr-HR" sz="1800" dirty="0" err="1">
                    <a:effectLst/>
                    <a:latin typeface="Times New Roman" panose="02020603050405020304" pitchFamily="18" charset="0"/>
                    <a:ea typeface="Times New Roman" panose="02020603050405020304" pitchFamily="18" charset="0"/>
                  </a:rPr>
                  <a:t>nestacionarnih</a:t>
                </a:r>
                <a:r>
                  <a:rPr lang="hr-HR" sz="1800" dirty="0">
                    <a:effectLst/>
                    <a:latin typeface="Times New Roman" panose="02020603050405020304" pitchFamily="18" charset="0"/>
                    <a:ea typeface="Times New Roman" panose="02020603050405020304" pitchFamily="18" charset="0"/>
                  </a:rPr>
                  <a:t> pojava koje dodatno snižavaju temperaturu isparavanja. Što je ciklus duži te će pojave imati manji utjecaj na proces.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Prikazani su ciklusi paljenja i gašenja kompresora dizalice topline za različite temperaturne histereze. Zanimljivo je primijetiti kako se smanjenjem histereze povećava broj paljenja sustava, a sam ciklus se skraćuje. To je i logično, ako je poznato da sustav uvijek radi maksimalnim kapacitetom pa mu je manje energije potrebno za zagrijavanje konstantnog volumena spremnika za </a:t>
                </a:r>
                <a:r>
                  <a:rPr lang="hr-HR" sz="1800" dirty="0">
                    <a:effectLst/>
                    <a:latin typeface="Symbol" panose="05050102010706020507" pitchFamily="18" charset="2"/>
                    <a:ea typeface="Times New Roman" panose="02020603050405020304" pitchFamily="18" charset="0"/>
                  </a:rPr>
                  <a:t>D</a:t>
                </a:r>
                <a:r>
                  <a:rPr lang="hr-HR" sz="1800" i="1" dirty="0">
                    <a:effectLst/>
                    <a:latin typeface="Times New Roman" panose="02020603050405020304" pitchFamily="18" charset="0"/>
                    <a:ea typeface="Times New Roman" panose="02020603050405020304" pitchFamily="18" charset="0"/>
                  </a:rPr>
                  <a:t>T</a:t>
                </a:r>
                <a:r>
                  <a:rPr lang="hr-HR" sz="1800" dirty="0">
                    <a:effectLst/>
                    <a:latin typeface="Times New Roman" panose="02020603050405020304" pitchFamily="18" charset="0"/>
                    <a:ea typeface="Times New Roman" panose="02020603050405020304" pitchFamily="18" charset="0"/>
                  </a:rPr>
                  <a:t> = 3 °C nego za </a:t>
                </a:r>
                <a:r>
                  <a:rPr lang="hr-HR" sz="1800" dirty="0">
                    <a:effectLst/>
                    <a:latin typeface="Symbol" panose="05050102010706020507" pitchFamily="18" charset="2"/>
                    <a:ea typeface="Times New Roman" panose="02020603050405020304" pitchFamily="18" charset="0"/>
                  </a:rPr>
                  <a:t>D</a:t>
                </a:r>
                <a:r>
                  <a:rPr lang="hr-HR" sz="1800" i="1" dirty="0">
                    <a:effectLst/>
                    <a:latin typeface="Times New Roman" panose="02020603050405020304" pitchFamily="18" charset="0"/>
                    <a:ea typeface="Times New Roman" panose="02020603050405020304" pitchFamily="18" charset="0"/>
                  </a:rPr>
                  <a:t>T</a:t>
                </a:r>
                <a:r>
                  <a:rPr lang="hr-HR" sz="1800" dirty="0">
                    <a:effectLst/>
                    <a:latin typeface="Times New Roman" panose="02020603050405020304" pitchFamily="18" charset="0"/>
                    <a:ea typeface="Times New Roman" panose="02020603050405020304" pitchFamily="18" charset="0"/>
                  </a:rPr>
                  <a:t> = 9 °C. Predana energija sustavu računa se prema jednadžbi; </a:t>
                </a:r>
                <a:r>
                  <a:rPr lang="hr-HR" sz="1800" i="0">
                    <a:effectLst/>
                    <a:latin typeface="Cambria Math" panose="02040503050406030204" pitchFamily="18" charset="0"/>
                    <a:ea typeface="Times New Roman" panose="02020603050405020304" pitchFamily="18" charset="0"/>
                  </a:rPr>
                  <a:t>𝐸</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k=𝑃</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k∙𝑡</a:t>
                </a:r>
                <a:r>
                  <a:rPr lang="en-US" sz="1800" i="0">
                    <a:effectLst/>
                    <a:latin typeface="Cambria Math" panose="02040503050406030204" pitchFamily="18" charset="0"/>
                    <a:ea typeface="Times New Roman" panose="02020603050405020304" pitchFamily="18" charset="0"/>
                  </a:rPr>
                  <a:t>_</a:t>
                </a:r>
                <a:r>
                  <a:rPr lang="hr-HR" sz="1800" i="0">
                    <a:effectLst/>
                    <a:latin typeface="Cambria Math" panose="02040503050406030204" pitchFamily="18" charset="0"/>
                    <a:ea typeface="Times New Roman" panose="02020603050405020304" pitchFamily="18" charset="0"/>
                  </a:rPr>
                  <a:t>1∙𝑛</a:t>
                </a:r>
                <a:r>
                  <a:rPr lang="hr-HR" sz="1800" dirty="0">
                    <a:effectLst/>
                    <a:latin typeface="Times New Roman" panose="02020603050405020304" pitchFamily="18" charset="0"/>
                    <a:ea typeface="Times New Roman" panose="02020603050405020304" pitchFamily="18" charset="0"/>
                  </a:rPr>
                  <a:t>, </a:t>
                </a: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Uz približno jednaku snagu i kraće vrijeme rada u jednom ciklusu potrebno je povećati broj paljenja u danu kako bi se pokrili toplinski (energetski) gubitci u režimu grijanja.</a:t>
                </a:r>
              </a:p>
              <a:p>
                <a:pPr algn="just">
                  <a:lnSpc>
                    <a:spcPct val="150000"/>
                  </a:lnSpc>
                  <a:spcAft>
                    <a:spcPts val="0"/>
                  </a:spcAft>
                </a:pP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Treba napomenuti da je za trajnost sustava bolje imati manji broj ciklusa, odnosno što duže vrijeme rada kompresora u jednom ciklusu. Već pri prvom okretaju koljenastog vratila stapni kompresor ispisuje puni indikatorski dijagram. Ako je omjer tlakova velik i površina indikatorskog dijagrama koja označava tehnički rad je velika. Za takvo je pokretanje potreban vrlo veliki moment koji, osim što dovodi do velikih naprezanja u kompresoru, opterećuje elektromotor. On daje tzv. moment kratkog spoja koji je nekoliko puta veći od nazivnog. Da bi se isporučio moment kratkog spoja, elektromotor mora primiti ,,veliku“ struju kratkog spoja koja izaziva strujni udar i intenzivno zagrijava namotaje. Kompresoru se skraćuje životni vijek, a ako je pojava česta dolazi do pregaranja elektromotora [53].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Dosadašnji rezultati prikazivali su pojedine cikluse te na njima uočene pojave koje narušavaju djelotvornost procesa. Tablica 3 prikazuje prosječne vrijednosti faktora grijanja pri različitim postavljenim histerezama.</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Povećanjem postavljene histereze raste i faktor grijanja sustava. Dva su glavna razloga porasta COP-a: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hr-HR" sz="1800" dirty="0">
                    <a:effectLst/>
                    <a:latin typeface="Times New Roman" panose="02020603050405020304" pitchFamily="18" charset="0"/>
                    <a:ea typeface="Times New Roman" panose="02020603050405020304" pitchFamily="18" charset="0"/>
                  </a:rPr>
                  <a:t>Smanjena srednja temperatura spremnika.</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Gornja je granica histereze konstantna i u ovome je istraživanju postavljena na </a:t>
                </a:r>
                <a:r>
                  <a:rPr lang="hr-HR" sz="1800" i="1" dirty="0" err="1">
                    <a:effectLst/>
                    <a:latin typeface="Times New Roman" panose="02020603050405020304" pitchFamily="18" charset="0"/>
                    <a:ea typeface="Times New Roman" panose="02020603050405020304" pitchFamily="18" charset="0"/>
                  </a:rPr>
                  <a:t>T</a:t>
                </a:r>
                <a:r>
                  <a:rPr lang="hr-HR" sz="1800" baseline="-25000" dirty="0" err="1">
                    <a:effectLst/>
                    <a:latin typeface="Times New Roman" panose="02020603050405020304" pitchFamily="18" charset="0"/>
                    <a:ea typeface="Times New Roman" panose="02020603050405020304" pitchFamily="18" charset="0"/>
                  </a:rPr>
                  <a:t>s</a:t>
                </a:r>
                <a:r>
                  <a:rPr lang="hr-HR" sz="1800" dirty="0">
                    <a:effectLst/>
                    <a:latin typeface="Times New Roman" panose="02020603050405020304" pitchFamily="18" charset="0"/>
                    <a:ea typeface="Times New Roman" panose="02020603050405020304" pitchFamily="18" charset="0"/>
                  </a:rPr>
                  <a:t> = 40 °C. Povećanjem histereze izravno smanjujemo donju granicu, a preko nje i srednju vrijednost temperature spremnika. Kako je temperatura spremnika proporcionalna temperaturi kondenzacije, njenim smanjenjem raste COP kao što je objašnjeno uz sliku 23.</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pPr>
                <a:r>
                  <a:rPr lang="hr-HR" sz="1800" dirty="0">
                    <a:effectLst/>
                    <a:latin typeface="Times New Roman" panose="02020603050405020304" pitchFamily="18" charset="0"/>
                    <a:ea typeface="Times New Roman" panose="02020603050405020304" pitchFamily="18" charset="0"/>
                  </a:rPr>
                  <a:t>Manji broj paljenja kompresora.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Pri svakom paljenju kompresora na početku ciklusa dolazi do </a:t>
                </a:r>
                <a:r>
                  <a:rPr lang="hr-HR" sz="1800" dirty="0" err="1">
                    <a:effectLst/>
                    <a:latin typeface="Times New Roman" panose="02020603050405020304" pitchFamily="18" charset="0"/>
                    <a:ea typeface="Times New Roman" panose="02020603050405020304" pitchFamily="18" charset="0"/>
                  </a:rPr>
                  <a:t>nestacionarnih</a:t>
                </a:r>
                <a:r>
                  <a:rPr lang="hr-HR" sz="1800" dirty="0">
                    <a:effectLst/>
                    <a:latin typeface="Times New Roman" panose="02020603050405020304" pitchFamily="18" charset="0"/>
                    <a:ea typeface="Times New Roman" panose="02020603050405020304" pitchFamily="18" charset="0"/>
                  </a:rPr>
                  <a:t> pojava koje dodatno snižavaju temperaturu isparavanja. Što je ciklus duži te će pojave imati manji utjecaj na proces.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1800" dirty="0">
                  <a:effectLst/>
                  <a:latin typeface="Times New Roman" panose="02020603050405020304" pitchFamily="18" charset="0"/>
                  <a:ea typeface="Times New Roman" panose="02020603050405020304" pitchFamily="18" charset="0"/>
                </a:endParaRPr>
              </a:p>
            </p:txBody>
          </p:sp>
        </mc:Fallback>
      </mc:AlternateContent>
      <p:sp>
        <p:nvSpPr>
          <p:cNvPr id="4" name="Slide Number Placeholder 3"/>
          <p:cNvSpPr>
            <a:spLocks noGrp="1"/>
          </p:cNvSpPr>
          <p:nvPr>
            <p:ph type="sldNum" sz="quarter" idx="5"/>
          </p:nvPr>
        </p:nvSpPr>
        <p:spPr/>
        <p:txBody>
          <a:bodyPr/>
          <a:lstStyle/>
          <a:p>
            <a:fld id="{40010411-6364-4FCB-A6BC-4A6004C9A284}" type="slidenum">
              <a:rPr lang="en-US" smtClean="0"/>
              <a:t>7</a:t>
            </a:fld>
            <a:endParaRPr lang="en-US"/>
          </a:p>
        </p:txBody>
      </p:sp>
    </p:spTree>
    <p:extLst>
      <p:ext uri="{BB962C8B-B14F-4D97-AF65-F5344CB8AC3E}">
        <p14:creationId xmlns:p14="http://schemas.microsoft.com/office/powerpoint/2010/main" val="407370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Dodavanjem frekvencijskog pretvarača htjelo se </a:t>
            </a:r>
            <a:r>
              <a:rPr lang="hr-HR" sz="1800" b="0" dirty="0">
                <a:effectLst/>
                <a:latin typeface="Times New Roman" panose="02020603050405020304" pitchFamily="18" charset="0"/>
                <a:ea typeface="Times New Roman" panose="02020603050405020304" pitchFamily="18" charset="0"/>
              </a:rPr>
              <a:t>ukloniti nepotrebne gubitke sustava koji uglavnom potječu od </a:t>
            </a:r>
            <a:r>
              <a:rPr lang="hr-HR" sz="1800" b="1" dirty="0">
                <a:effectLst/>
                <a:latin typeface="Times New Roman" panose="02020603050405020304" pitchFamily="18" charset="0"/>
                <a:ea typeface="Times New Roman" panose="02020603050405020304" pitchFamily="18" charset="0"/>
              </a:rPr>
              <a:t>previsoke</a:t>
            </a:r>
            <a:r>
              <a:rPr lang="hr-HR" sz="1800" b="0" dirty="0">
                <a:effectLst/>
                <a:latin typeface="Times New Roman" panose="02020603050405020304" pitchFamily="18" charset="0"/>
                <a:ea typeface="Times New Roman" panose="02020603050405020304" pitchFamily="18" charset="0"/>
              </a:rPr>
              <a:t> temperature kondenzacije i </a:t>
            </a:r>
            <a:r>
              <a:rPr lang="hr-HR" sz="1800" b="1" dirty="0">
                <a:effectLst/>
                <a:latin typeface="Times New Roman" panose="02020603050405020304" pitchFamily="18" charset="0"/>
                <a:ea typeface="Times New Roman" panose="02020603050405020304" pitchFamily="18" charset="0"/>
              </a:rPr>
              <a:t>preniske</a:t>
            </a:r>
            <a:r>
              <a:rPr lang="hr-HR" sz="1800" b="0" dirty="0">
                <a:effectLst/>
                <a:latin typeface="Times New Roman" panose="02020603050405020304" pitchFamily="18" charset="0"/>
                <a:ea typeface="Times New Roman" panose="02020603050405020304" pitchFamily="18" charset="0"/>
              </a:rPr>
              <a:t> temperature isparavanja i </a:t>
            </a:r>
            <a:r>
              <a:rPr lang="hr-HR" sz="1800" b="1" dirty="0">
                <a:effectLst/>
                <a:latin typeface="Times New Roman" panose="02020603050405020304" pitchFamily="18" charset="0"/>
                <a:ea typeface="Times New Roman" panose="02020603050405020304" pitchFamily="18" charset="0"/>
              </a:rPr>
              <a:t>produžiti ciklus </a:t>
            </a:r>
            <a:r>
              <a:rPr lang="hr-HR" sz="1800" b="0" dirty="0">
                <a:effectLst/>
                <a:latin typeface="Times New Roman" panose="02020603050405020304" pitchFamily="18" charset="0"/>
                <a:ea typeface="Times New Roman" panose="02020603050405020304" pitchFamily="18" charset="0"/>
              </a:rPr>
              <a:t>kako bi negativne </a:t>
            </a:r>
            <a:r>
              <a:rPr lang="hr-HR" sz="1800" b="1" dirty="0">
                <a:effectLst/>
                <a:latin typeface="Times New Roman" panose="02020603050405020304" pitchFamily="18" charset="0"/>
                <a:ea typeface="Times New Roman" panose="02020603050405020304" pitchFamily="18" charset="0"/>
              </a:rPr>
              <a:t>prijelazne pojave pri uključivanju </a:t>
            </a:r>
            <a:r>
              <a:rPr lang="hr-HR" sz="1800" b="0" dirty="0">
                <a:effectLst/>
                <a:latin typeface="Times New Roman" panose="02020603050405020304" pitchFamily="18" charset="0"/>
                <a:ea typeface="Times New Roman" panose="02020603050405020304" pitchFamily="18" charset="0"/>
              </a:rPr>
              <a:t>imale što manji utjecaj</a:t>
            </a:r>
            <a:r>
              <a:rPr lang="hr-HR" sz="1800" dirty="0">
                <a:effectLst/>
                <a:latin typeface="Times New Roman" panose="02020603050405020304" pitchFamily="18" charset="0"/>
                <a:ea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U idealnom bi slučaju frekvencijski pretvarač pružao kompresoru </a:t>
            </a:r>
            <a:r>
              <a:rPr lang="hr-HR" sz="1800" b="1" dirty="0">
                <a:effectLst/>
                <a:latin typeface="Times New Roman" panose="02020603050405020304" pitchFamily="18" charset="0"/>
                <a:ea typeface="Times New Roman" panose="02020603050405020304" pitchFamily="18" charset="0"/>
              </a:rPr>
              <a:t>točno onoliko snage koliko je potrebno </a:t>
            </a:r>
            <a:r>
              <a:rPr lang="hr-HR" sz="1800" dirty="0">
                <a:effectLst/>
                <a:latin typeface="Times New Roman" panose="02020603050405020304" pitchFamily="18" charset="0"/>
                <a:ea typeface="Times New Roman" panose="02020603050405020304" pitchFamily="18" charset="0"/>
              </a:rPr>
              <a:t>da se toplinski tok na kondenzatoru izjednači s toplinskim tokom predanim preko ventilokonvektora. Tada bi dizalica kontinuirano radila </a:t>
            </a:r>
            <a:r>
              <a:rPr lang="hr-HR" sz="1800" b="1" dirty="0">
                <a:effectLst/>
                <a:latin typeface="Times New Roman" panose="02020603050405020304" pitchFamily="18" charset="0"/>
                <a:ea typeface="Times New Roman" panose="02020603050405020304" pitchFamily="18" charset="0"/>
              </a:rPr>
              <a:t>bez gašenja </a:t>
            </a:r>
            <a:r>
              <a:rPr lang="hr-HR" sz="1800" dirty="0">
                <a:effectLst/>
                <a:latin typeface="Times New Roman" panose="02020603050405020304" pitchFamily="18" charset="0"/>
                <a:ea typeface="Times New Roman" panose="02020603050405020304" pitchFamily="18" charset="0"/>
              </a:rPr>
              <a:t>kompresora. Na žalost to često </a:t>
            </a:r>
            <a:r>
              <a:rPr lang="hr-HR" sz="1800" b="1" dirty="0">
                <a:effectLst/>
                <a:latin typeface="Times New Roman" panose="02020603050405020304" pitchFamily="18" charset="0"/>
                <a:ea typeface="Times New Roman" panose="02020603050405020304" pitchFamily="18" charset="0"/>
              </a:rPr>
              <a:t>nije moguće postići </a:t>
            </a:r>
            <a:r>
              <a:rPr lang="hr-HR" sz="1800" dirty="0">
                <a:effectLst/>
                <a:latin typeface="Times New Roman" panose="02020603050405020304" pitchFamily="18" charset="0"/>
                <a:ea typeface="Times New Roman" panose="02020603050405020304" pitchFamily="18" charset="0"/>
              </a:rPr>
              <a:t>zbog </a:t>
            </a:r>
            <a:r>
              <a:rPr lang="hr-HR" sz="1800" b="1" dirty="0">
                <a:effectLst/>
                <a:latin typeface="Times New Roman" panose="02020603050405020304" pitchFamily="18" charset="0"/>
                <a:ea typeface="Times New Roman" panose="02020603050405020304" pitchFamily="18" charset="0"/>
              </a:rPr>
              <a:t>minimalne dozvoljene frekvencije </a:t>
            </a:r>
            <a:r>
              <a:rPr lang="hr-HR" sz="1800" dirty="0">
                <a:effectLst/>
                <a:latin typeface="Times New Roman" panose="02020603050405020304" pitchFamily="18" charset="0"/>
                <a:ea typeface="Times New Roman" panose="02020603050405020304" pitchFamily="18" charset="0"/>
              </a:rPr>
              <a:t>sustava koja je u našem slučaju </a:t>
            </a:r>
            <a:r>
              <a:rPr lang="hr-HR" sz="1800" b="1" dirty="0">
                <a:effectLst/>
                <a:latin typeface="Times New Roman" panose="02020603050405020304" pitchFamily="18" charset="0"/>
                <a:ea typeface="Times New Roman" panose="02020603050405020304" pitchFamily="18" charset="0"/>
              </a:rPr>
              <a:t>35 Hz</a:t>
            </a:r>
            <a:r>
              <a:rPr lang="hr-HR" sz="1800" dirty="0">
                <a:effectLst/>
                <a:latin typeface="Times New Roman" panose="02020603050405020304" pitchFamily="18" charset="0"/>
                <a:ea typeface="Times New Roman" panose="02020603050405020304" pitchFamily="18" charset="0"/>
              </a:rPr>
              <a:t>. Kada sustav radi s 35 Hz i dalje dobavlja više energije nego što ventilokonvektori troše pa temperatura u spremniku raste te se na nekoj gornjoj graničnoj vrijednosti sustav mora ugasiti. Ipak, na taj se način period rada produžuje što je vidljivo na prikazanoj slici.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hr-HR"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Frekvencijski pretvarač omogućava start s djelomičnim opterećenjem što  ublažava naprezanja uzrokovana zakretnom momentom i produžuje životni vijek sustava.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hr-HR"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hr-HR" sz="1800" dirty="0">
                <a:effectLst/>
                <a:latin typeface="Times New Roman" panose="02020603050405020304" pitchFamily="18" charset="0"/>
                <a:ea typeface="Times New Roman" panose="02020603050405020304" pitchFamily="18" charset="0"/>
              </a:rPr>
              <a:t>Plava crtkana linija koja označava ,,on/off“ regulaciju brzo prestaje rasti, dok narančasta puna linija frekventno reguliranog sustava  nastavlja, dolazi u radno stanje i postaje konstantna. U tome stanju ostaje duže od plave linije što reducira utjecaj početnih nestabilnosti. Srednja vrijednost temperature na isparivaču je viša, pa samim time i faktor grijanja.  Kako su prikazane temperature isparavanja dobivene iz tlakova zasićenja, prestankom rada kompresora tlak se naglo poveća, a time i odgovarajuća temperatura isparavanja radne tvari.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10411-6364-4FCB-A6BC-4A6004C9A284}" type="slidenum">
              <a:rPr lang="en-US" smtClean="0"/>
              <a:t>8</a:t>
            </a:fld>
            <a:endParaRPr lang="en-US"/>
          </a:p>
        </p:txBody>
      </p:sp>
    </p:spTree>
    <p:extLst>
      <p:ext uri="{BB962C8B-B14F-4D97-AF65-F5344CB8AC3E}">
        <p14:creationId xmlns:p14="http://schemas.microsoft.com/office/powerpoint/2010/main" val="151185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Za sve vrijednosti postavljene histereze napredna regulacija osigurava veću učinkovitost sustava. Ipak, povećanje COP-a za pojedini ciklus nije značajno, svega 8 %. ZA JEDAN CIKLUS </a:t>
            </a:r>
          </a:p>
          <a:p>
            <a:pPr algn="just">
              <a:lnSpc>
                <a:spcPct val="150000"/>
              </a:lnSpc>
              <a:spcAft>
                <a:spcPts val="0"/>
              </a:spcAft>
            </a:pPr>
            <a:endParaRPr lang="hr-HR"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hr-HR" sz="1800" dirty="0">
                <a:effectLst/>
                <a:latin typeface="Times New Roman" panose="02020603050405020304" pitchFamily="18" charset="0"/>
                <a:ea typeface="Times New Roman" panose="02020603050405020304" pitchFamily="18" charset="0"/>
              </a:rPr>
              <a:t>Stvarno  poboljšanje sustava nije vidljivo kroz pregled pojedinih ciklusa rada već kroz analizu cijele sezone grijanja. Iz tog je razloga proveden </a:t>
            </a:r>
            <a:r>
              <a:rPr lang="hr-HR" sz="1800" dirty="0" err="1">
                <a:effectLst/>
                <a:latin typeface="Times New Roman" panose="02020603050405020304" pitchFamily="18" charset="0"/>
                <a:ea typeface="Times New Roman" panose="02020603050405020304" pitchFamily="18" charset="0"/>
              </a:rPr>
              <a:t>kvazistacionarni</a:t>
            </a:r>
            <a:r>
              <a:rPr lang="hr-HR" sz="1800" dirty="0">
                <a:effectLst/>
                <a:latin typeface="Times New Roman" panose="02020603050405020304" pitchFamily="18" charset="0"/>
                <a:ea typeface="Times New Roman" panose="02020603050405020304" pitchFamily="18" charset="0"/>
              </a:rPr>
              <a:t> proračun dizalice topline. </a:t>
            </a:r>
            <a:endParaRPr lang="en-US" sz="1800" dirty="0">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010411-6364-4FCB-A6BC-4A6004C9A284}" type="slidenum">
              <a:rPr lang="en-US" smtClean="0"/>
              <a:t>9</a:t>
            </a:fld>
            <a:endParaRPr lang="en-US"/>
          </a:p>
        </p:txBody>
      </p:sp>
    </p:spTree>
    <p:extLst>
      <p:ext uri="{BB962C8B-B14F-4D97-AF65-F5344CB8AC3E}">
        <p14:creationId xmlns:p14="http://schemas.microsoft.com/office/powerpoint/2010/main" val="197279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AC24-948E-42B8-B294-6280028E50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310238-0FC5-45A8-B68F-EBBF5ED04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899610-0EFA-4CB0-9628-58EBABDBB607}"/>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68AF067E-1C1A-48C8-8EED-AF39B0F83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DDD1C-C37A-44F6-8E7A-05B2DE97674D}"/>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347842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A9D6-A60D-45A6-9D11-5C6B7B79B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7B3F4-8903-4478-A6C1-253EFF0D9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85C84-4955-4C11-B1BB-69974C5B0F4C}"/>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4AA90151-8982-48C8-877C-37A7EDB54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C2A9B-1A9D-4BC0-A442-80D5E5464366}"/>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275977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F1AB5-6FE0-4E4B-B77D-A38B07E34B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1B383D-EFA1-4086-9347-254918199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B7115-0C9A-4203-9B2A-E1C09A032F3D}"/>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2670DF2A-E655-42B4-A621-32DC6A4E4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09249-525F-4408-8469-9EFD8F023971}"/>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418415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879B-7C25-439E-A395-CD8E8F542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59585-A86E-49D2-87CD-E88EAF66F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784D3-4BD6-4EA2-A02D-805588D03573}"/>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1C349C16-F43A-4320-B90D-F75995F44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0AAA05-A778-49F6-9C9B-F04BE0272E05}"/>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7026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7608-791C-4E18-8A20-5C3D3E958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C69410-BE3D-45BB-9360-EA2D3BE2B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4E013A-F988-431D-A6E9-5E1A949BE4CD}"/>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D2D0151A-FED5-4710-A6F0-2CAE38944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08684-F8D7-49DE-AD3B-5DB3DDDAC47F}"/>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249410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C41B-3498-4218-ABA5-D16BD08BB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BB24E-FA7D-4099-8A7F-F6E6D5AB6F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F1DF2-18B7-4E80-BD02-97FEBBAF05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3996D-F8E0-447E-90DA-BCFEA9AC8487}"/>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6" name="Footer Placeholder 5">
            <a:extLst>
              <a:ext uri="{FF2B5EF4-FFF2-40B4-BE49-F238E27FC236}">
                <a16:creationId xmlns:a16="http://schemas.microsoft.com/office/drawing/2014/main" id="{4BFC8AD1-D4BA-48DD-9043-871C2DD61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57B0F-2848-401A-95AC-4276D13AA729}"/>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38604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B5A6-EE3E-42C4-B026-45EAB6F94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175256-3156-4A19-A48C-90C6F7CC1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D5366A-F106-427C-8CA7-C0531F98C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0C9B9A-9AA0-4AEF-8AD8-8B80E4838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82E7-E90E-4120-9864-A9D01FF518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C65E8-4526-4F36-B4DC-4388F2E8655C}"/>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8" name="Footer Placeholder 7">
            <a:extLst>
              <a:ext uri="{FF2B5EF4-FFF2-40B4-BE49-F238E27FC236}">
                <a16:creationId xmlns:a16="http://schemas.microsoft.com/office/drawing/2014/main" id="{A7B611CF-8611-46F9-B9FC-0FDE197CE5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ABA737-6916-4CFA-9D5B-8FF445829DD0}"/>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47406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8B34-5316-40B6-9183-3869A5DED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C7CE5-605B-4095-9F20-649473D1CDAD}"/>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4" name="Footer Placeholder 3">
            <a:extLst>
              <a:ext uri="{FF2B5EF4-FFF2-40B4-BE49-F238E27FC236}">
                <a16:creationId xmlns:a16="http://schemas.microsoft.com/office/drawing/2014/main" id="{8CAAAD38-0C3F-4F4E-BF9B-E440000D7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75829C-CC75-48BB-9FC1-A877222729B0}"/>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163684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2A10D-A1DB-46FF-B068-09F9925A274A}"/>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3" name="Footer Placeholder 2">
            <a:extLst>
              <a:ext uri="{FF2B5EF4-FFF2-40B4-BE49-F238E27FC236}">
                <a16:creationId xmlns:a16="http://schemas.microsoft.com/office/drawing/2014/main" id="{76E43CA7-3FE9-44C3-8404-0BA9305D1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66CA5-B74C-4130-9CCC-4140EF32924E}"/>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230752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B657-A36E-4201-BD85-C376B4AC0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9A345-A886-4527-BC17-D2E98C4DEC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10713-4585-401A-BA95-3CE89B8FE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FC971-6E9C-4544-B2C7-63DCF5440F1A}"/>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6" name="Footer Placeholder 5">
            <a:extLst>
              <a:ext uri="{FF2B5EF4-FFF2-40B4-BE49-F238E27FC236}">
                <a16:creationId xmlns:a16="http://schemas.microsoft.com/office/drawing/2014/main" id="{DBA7FD47-F7AD-45D4-9331-62B83A47B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408A2-3BCA-41C2-A503-F9C77D1AA07A}"/>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143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FE1B-1B42-40A7-82C6-82D06A3D6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C8CAB8-5B01-4F52-B3DC-7F8C16D19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4A5CD2-FF40-41FA-9BFA-21449BA58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F417E-8B52-44A7-8095-8180E3992005}"/>
              </a:ext>
            </a:extLst>
          </p:cNvPr>
          <p:cNvSpPr>
            <a:spLocks noGrp="1"/>
          </p:cNvSpPr>
          <p:nvPr>
            <p:ph type="dt" sz="half" idx="10"/>
          </p:nvPr>
        </p:nvSpPr>
        <p:spPr/>
        <p:txBody>
          <a:bodyPr/>
          <a:lstStyle/>
          <a:p>
            <a:fld id="{CDD62F1D-6359-42CB-AF03-6D50B75701AE}" type="datetimeFigureOut">
              <a:rPr lang="en-US" smtClean="0"/>
              <a:t>6/11/2021</a:t>
            </a:fld>
            <a:endParaRPr lang="en-US"/>
          </a:p>
        </p:txBody>
      </p:sp>
      <p:sp>
        <p:nvSpPr>
          <p:cNvPr id="6" name="Footer Placeholder 5">
            <a:extLst>
              <a:ext uri="{FF2B5EF4-FFF2-40B4-BE49-F238E27FC236}">
                <a16:creationId xmlns:a16="http://schemas.microsoft.com/office/drawing/2014/main" id="{592E73C4-4D42-4B7E-ABEB-22115A7E0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89D0B-039D-40C0-B54B-AE3EAD046881}"/>
              </a:ext>
            </a:extLst>
          </p:cNvPr>
          <p:cNvSpPr>
            <a:spLocks noGrp="1"/>
          </p:cNvSpPr>
          <p:nvPr>
            <p:ph type="sldNum" sz="quarter" idx="12"/>
          </p:nvPr>
        </p:nvSpPr>
        <p:spPr/>
        <p:txBody>
          <a:bodyPr/>
          <a:lstStyle/>
          <a:p>
            <a:fld id="{C319E3D4-E211-4DFA-B5EC-A28136254056}" type="slidenum">
              <a:rPr lang="en-US" smtClean="0"/>
              <a:t>‹#›</a:t>
            </a:fld>
            <a:endParaRPr lang="en-US"/>
          </a:p>
        </p:txBody>
      </p:sp>
    </p:spTree>
    <p:extLst>
      <p:ext uri="{BB962C8B-B14F-4D97-AF65-F5344CB8AC3E}">
        <p14:creationId xmlns:p14="http://schemas.microsoft.com/office/powerpoint/2010/main" val="44915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9105F-94C2-4ABE-98AF-0C9A20BF1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CB9F1-5831-429D-91C7-C6BB5D810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9880F-44FB-4654-9FCD-3EB4EF96B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62F1D-6359-42CB-AF03-6D50B75701AE}" type="datetimeFigureOut">
              <a:rPr lang="en-US" smtClean="0"/>
              <a:t>6/11/2021</a:t>
            </a:fld>
            <a:endParaRPr lang="en-US"/>
          </a:p>
        </p:txBody>
      </p:sp>
      <p:sp>
        <p:nvSpPr>
          <p:cNvPr id="5" name="Footer Placeholder 4">
            <a:extLst>
              <a:ext uri="{FF2B5EF4-FFF2-40B4-BE49-F238E27FC236}">
                <a16:creationId xmlns:a16="http://schemas.microsoft.com/office/drawing/2014/main" id="{27B112D9-72B1-4FF5-AF30-1DF728DAD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F7E6B-0714-4B74-89F2-6B6921B0A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E3D4-E211-4DFA-B5EC-A28136254056}" type="slidenum">
              <a:rPr lang="en-US" smtClean="0"/>
              <a:t>‹#›</a:t>
            </a:fld>
            <a:endParaRPr lang="en-US"/>
          </a:p>
        </p:txBody>
      </p:sp>
    </p:spTree>
    <p:extLst>
      <p:ext uri="{BB962C8B-B14F-4D97-AF65-F5344CB8AC3E}">
        <p14:creationId xmlns:p14="http://schemas.microsoft.com/office/powerpoint/2010/main" val="483170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25.svg"/><Relationship Id="rId4" Type="http://schemas.openxmlformats.org/officeDocument/2006/relationships/image" Target="../media/image4.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25.svg"/><Relationship Id="rId4" Type="http://schemas.microsoft.com/office/2007/relationships/hdphoto" Target="../media/hdphoto1.wdp"/><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3.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27.pn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25.sv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6.png"/><Relationship Id="rId5" Type="http://schemas.openxmlformats.org/officeDocument/2006/relationships/image" Target="../media/image5.pn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25.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2.PNG"/><Relationship Id="rId5" Type="http://schemas.microsoft.com/office/2007/relationships/hdphoto" Target="../media/hdphoto2.wdp"/><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5FC108-D51C-4CB7-8733-CB2168737157}"/>
              </a:ext>
            </a:extLst>
          </p:cNvPr>
          <p:cNvSpPr/>
          <p:nvPr/>
        </p:nvSpPr>
        <p:spPr>
          <a:xfrm>
            <a:off x="0" y="2196253"/>
            <a:ext cx="12192000" cy="6713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0" y="2263387"/>
            <a:ext cx="12192000" cy="1165613"/>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0" y="3429000"/>
            <a:ext cx="12192000" cy="3522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0BE28BF-BD64-44A7-9681-1BB088BB1DB1}"/>
              </a:ext>
            </a:extLst>
          </p:cNvPr>
          <p:cNvSpPr txBox="1">
            <a:spLocks/>
          </p:cNvSpPr>
          <p:nvPr/>
        </p:nvSpPr>
        <p:spPr>
          <a:xfrm>
            <a:off x="49030" y="1652393"/>
            <a:ext cx="12093939"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sz="3200" dirty="0">
                <a:latin typeface="Arial" panose="020B0604020202020204" pitchFamily="34" charset="0"/>
                <a:cs typeface="Arial" panose="020B0604020202020204" pitchFamily="34" charset="0"/>
              </a:rPr>
              <a:t>Poboljšanje učinkovitosti postojeće geotermalne dizalice topline na FSB-u ugradnjom frekvencijske regulacije</a:t>
            </a:r>
            <a:endParaRPr lang="en-US" sz="3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4647EDB-44F8-465B-9EF5-4EE735DE3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070" y="4697931"/>
            <a:ext cx="3045857" cy="905526"/>
          </a:xfrm>
          <a:prstGeom prst="rect">
            <a:avLst/>
          </a:prstGeom>
        </p:spPr>
      </p:pic>
      <p:sp>
        <p:nvSpPr>
          <p:cNvPr id="17" name="TextBox 16">
            <a:extLst>
              <a:ext uri="{FF2B5EF4-FFF2-40B4-BE49-F238E27FC236}">
                <a16:creationId xmlns:a16="http://schemas.microsoft.com/office/drawing/2014/main" id="{0366E4BB-FC08-45D4-99FD-A9B586461985}"/>
              </a:ext>
            </a:extLst>
          </p:cNvPr>
          <p:cNvSpPr txBox="1"/>
          <p:nvPr/>
        </p:nvSpPr>
        <p:spPr>
          <a:xfrm>
            <a:off x="0" y="6261396"/>
            <a:ext cx="12192000" cy="400110"/>
          </a:xfrm>
          <a:prstGeom prst="rect">
            <a:avLst/>
          </a:prstGeom>
          <a:noFill/>
        </p:spPr>
        <p:txBody>
          <a:bodyPr wrap="square" rtlCol="0">
            <a:spAutoFit/>
          </a:bodyPr>
          <a:lstStyle/>
          <a:p>
            <a:pPr algn="ctr"/>
            <a:r>
              <a:rPr lang="hr-HR" sz="2000" dirty="0">
                <a:latin typeface="Arial" panose="020B0604020202020204" pitchFamily="34" charset="0"/>
                <a:cs typeface="Arial" panose="020B0604020202020204" pitchFamily="34" charset="0"/>
              </a:rPr>
              <a:t>Umag, 2021.</a:t>
            </a:r>
          </a:p>
        </p:txBody>
      </p:sp>
      <p:sp>
        <p:nvSpPr>
          <p:cNvPr id="15" name="TextBox 14">
            <a:extLst>
              <a:ext uri="{FF2B5EF4-FFF2-40B4-BE49-F238E27FC236}">
                <a16:creationId xmlns:a16="http://schemas.microsoft.com/office/drawing/2014/main" id="{C643B8EB-3C13-499A-99B4-E27203D8FC83}"/>
              </a:ext>
            </a:extLst>
          </p:cNvPr>
          <p:cNvSpPr txBox="1"/>
          <p:nvPr/>
        </p:nvSpPr>
        <p:spPr>
          <a:xfrm>
            <a:off x="3046429" y="3439550"/>
            <a:ext cx="6099142" cy="369332"/>
          </a:xfrm>
          <a:prstGeom prst="rect">
            <a:avLst/>
          </a:prstGeom>
          <a:noFill/>
        </p:spPr>
        <p:txBody>
          <a:bodyPr wrap="square">
            <a:spAutoFit/>
          </a:bodyPr>
          <a:lstStyle/>
          <a:p>
            <a:pPr algn="ctr"/>
            <a:r>
              <a:rPr lang="hr-HR" sz="1800" dirty="0">
                <a:latin typeface="Arial" panose="020B0604020202020204" pitchFamily="34" charset="0"/>
                <a:cs typeface="Arial" panose="020B0604020202020204" pitchFamily="34" charset="0"/>
              </a:rPr>
              <a:t>Dino Miše, Stjepa</a:t>
            </a:r>
            <a:r>
              <a:rPr lang="hr-HR" dirty="0">
                <a:latin typeface="Arial" panose="020B0604020202020204" pitchFamily="34" charset="0"/>
                <a:cs typeface="Arial" panose="020B0604020202020204" pitchFamily="34" charset="0"/>
              </a:rPr>
              <a:t>n Herceg, Luka Boban, Vladimir Soldo</a:t>
            </a:r>
            <a:endParaRPr lang="hr-HR"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3EC0438-9A76-4C36-8576-8DA8F3E07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896" y="295934"/>
            <a:ext cx="4972462" cy="1399836"/>
          </a:xfrm>
          <a:prstGeom prst="rect">
            <a:avLst/>
          </a:prstGeom>
        </p:spPr>
      </p:pic>
    </p:spTree>
    <p:extLst>
      <p:ext uri="{BB962C8B-B14F-4D97-AF65-F5344CB8AC3E}">
        <p14:creationId xmlns:p14="http://schemas.microsoft.com/office/powerpoint/2010/main" val="2932230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F8E7CA12-F5C1-40D4-916B-85DD8C00B66D}"/>
              </a:ext>
            </a:extLst>
          </p:cNvPr>
          <p:cNvPicPr/>
          <p:nvPr/>
        </p:nvPicPr>
        <p:blipFill>
          <a:blip r:embed="rId3">
            <a:extLst>
              <a:ext uri="{28A0092B-C50C-407E-A947-70E740481C1C}">
                <a14:useLocalDpi xmlns:a14="http://schemas.microsoft.com/office/drawing/2010/main" val="0"/>
              </a:ext>
            </a:extLst>
          </a:blip>
          <a:srcRect/>
          <a:stretch/>
        </p:blipFill>
        <p:spPr bwMode="auto">
          <a:xfrm>
            <a:off x="960262" y="1452825"/>
            <a:ext cx="5851958" cy="4392389"/>
          </a:xfrm>
          <a:prstGeom prst="rect">
            <a:avLst/>
          </a:prstGeom>
          <a:noFill/>
          <a:ln>
            <a:noFill/>
          </a:ln>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4472C4"/>
                </a:solidFill>
                <a:latin typeface="Arial" panose="020B0604020202020204" pitchFamily="34" charset="0"/>
                <a:cs typeface="Arial" panose="020B0604020202020204" pitchFamily="34" charset="0"/>
              </a:rPr>
              <a:t>0</a:t>
            </a:r>
            <a:r>
              <a:rPr lang="hr-HR" altLang="ko-KR" sz="4400" b="1" dirty="0">
                <a:solidFill>
                  <a:srgbClr val="4472C4"/>
                </a:solidFill>
                <a:latin typeface="Arial" panose="020B0604020202020204" pitchFamily="34" charset="0"/>
                <a:cs typeface="Arial" panose="020B0604020202020204" pitchFamily="34" charset="0"/>
              </a:rPr>
              <a:t>4</a:t>
            </a:r>
            <a:endParaRPr lang="ko-KR" altLang="en-US" sz="4000" b="1" dirty="0">
              <a:solidFill>
                <a:srgbClr val="4472C4"/>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4">
            <a:extLst>
              <a:ext uri="{FF2B5EF4-FFF2-40B4-BE49-F238E27FC236}">
                <a16:creationId xmlns:a16="http://schemas.microsoft.com/office/drawing/2014/main" id="{5369369F-F610-4EDF-8876-FB220C600A33}"/>
              </a:ext>
            </a:extLst>
          </p:cNvPr>
          <p:cNvSpPr>
            <a:spLocks noEditPoints="1"/>
          </p:cNvSpPr>
          <p:nvPr/>
        </p:nvSpPr>
        <p:spPr bwMode="auto">
          <a:xfrm>
            <a:off x="796541" y="5525978"/>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39" name="Rectangle 33">
            <a:extLst>
              <a:ext uri="{FF2B5EF4-FFF2-40B4-BE49-F238E27FC236}">
                <a16:creationId xmlns:a16="http://schemas.microsoft.com/office/drawing/2014/main" id="{13941717-20FD-4545-89AA-7099067D50B8}"/>
              </a:ext>
            </a:extLst>
          </p:cNvPr>
          <p:cNvSpPr>
            <a:spLocks noChangeArrowheads="1"/>
          </p:cNvSpPr>
          <p:nvPr/>
        </p:nvSpPr>
        <p:spPr bwMode="auto">
          <a:xfrm>
            <a:off x="665564" y="5782942"/>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8CDF1C9-0BAD-468D-B799-FBB4698D153B}"/>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proračuna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DBC34B5-3720-48BD-BD9A-D7A1DDBCE0F7}"/>
              </a:ext>
            </a:extLst>
          </p:cNvPr>
          <p:cNvSpPr txBox="1"/>
          <p:nvPr/>
        </p:nvSpPr>
        <p:spPr>
          <a:xfrm>
            <a:off x="7043574" y="1615122"/>
            <a:ext cx="4926963" cy="8853129"/>
          </a:xfrm>
          <a:prstGeom prst="rect">
            <a:avLst/>
          </a:prstGeom>
          <a:noFill/>
        </p:spPr>
        <p:txBody>
          <a:bodyPr wrap="square" rtlCol="0">
            <a:spAutoFit/>
          </a:bodyPr>
          <a:lstStyle/>
          <a:p>
            <a:pPr>
              <a:lnSpc>
                <a:spcPct val="150000"/>
              </a:lnSpc>
            </a:pPr>
            <a:r>
              <a:rPr lang="hr-HR" dirty="0">
                <a:latin typeface="Arial" panose="020B0604020202020204" pitchFamily="34" charset="0"/>
                <a:cs typeface="Arial" panose="020B0604020202020204" pitchFamily="34" charset="0"/>
              </a:rPr>
              <a:t>Ulazni podatci: </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Satno opterećenje</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Temperatura zraka</a:t>
            </a:r>
          </a:p>
          <a:p>
            <a:pPr>
              <a:lnSpc>
                <a:spcPct val="150000"/>
              </a:lnSpc>
            </a:pPr>
            <a:endParaRPr lang="hr-HR" dirty="0">
              <a:latin typeface="Arial" panose="020B0604020202020204" pitchFamily="34" charset="0"/>
              <a:cs typeface="Arial" panose="020B0604020202020204" pitchFamily="34" charset="0"/>
            </a:endParaRPr>
          </a:p>
          <a:p>
            <a:pPr>
              <a:lnSpc>
                <a:spcPct val="150000"/>
              </a:lnSpc>
            </a:pPr>
            <a:r>
              <a:rPr lang="hr-HR" dirty="0">
                <a:latin typeface="Arial" panose="020B0604020202020204" pitchFamily="34" charset="0"/>
                <a:cs typeface="Arial" panose="020B0604020202020204" pitchFamily="34" charset="0"/>
              </a:rPr>
              <a:t>Postupak proračuna:</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Prema Algoritmu izračunate su satne vrijednosti temperature glikolne smjese</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Dobivena funkcijska ovisnost COP-a o temperaturi glikolne smjese na povratu iz tla</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Za svaki je sat u godini dobiven pripadajući faktor grijanja</a:t>
            </a:r>
          </a:p>
          <a:p>
            <a:pPr marL="285750" indent="-28575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b="1"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hr-HR" dirty="0">
              <a:latin typeface="Arial" panose="020B0604020202020204" pitchFamily="34" charset="0"/>
              <a:cs typeface="Arial" panose="020B0604020202020204" pitchFamily="34" charset="0"/>
            </a:endParaRPr>
          </a:p>
          <a:p>
            <a:pPr>
              <a:lnSpc>
                <a:spcPct val="150000"/>
              </a:lnSpc>
            </a:pPr>
            <a:endParaRPr lang="hr-HR" sz="2000" b="1" dirty="0">
              <a:latin typeface="Arial" panose="020B0604020202020204" pitchFamily="34" charset="0"/>
              <a:cs typeface="Arial" panose="020B0604020202020204" pitchFamily="34" charset="0"/>
            </a:endParaRPr>
          </a:p>
          <a:p>
            <a:pPr>
              <a:lnSpc>
                <a:spcPct val="150000"/>
              </a:lnSpc>
            </a:pPr>
            <a:endParaRPr lang="en-US" sz="20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B5F929E-9933-4824-9BF8-A15C51A23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17" name="Picture 16">
            <a:extLst>
              <a:ext uri="{FF2B5EF4-FFF2-40B4-BE49-F238E27FC236}">
                <a16:creationId xmlns:a16="http://schemas.microsoft.com/office/drawing/2014/main" id="{CB1CA75E-EA27-4699-B41E-3B11503A2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103965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42E6FFC-51EF-4281-81BE-10CF6F4937B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21892" y="1761220"/>
            <a:ext cx="5400000" cy="389880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4472C4"/>
                </a:solidFill>
                <a:latin typeface="Arial" panose="020B0604020202020204" pitchFamily="34" charset="0"/>
                <a:cs typeface="Arial" panose="020B0604020202020204" pitchFamily="34" charset="0"/>
              </a:rPr>
              <a:t>0</a:t>
            </a:r>
            <a:r>
              <a:rPr lang="hr-HR" altLang="ko-KR" sz="4400" b="1" dirty="0">
                <a:solidFill>
                  <a:srgbClr val="4472C4"/>
                </a:solidFill>
                <a:latin typeface="Arial" panose="020B0604020202020204" pitchFamily="34" charset="0"/>
                <a:cs typeface="Arial" panose="020B0604020202020204" pitchFamily="34" charset="0"/>
              </a:rPr>
              <a:t>4</a:t>
            </a:r>
            <a:endParaRPr lang="ko-KR" altLang="en-US" sz="4000" b="1" dirty="0">
              <a:solidFill>
                <a:srgbClr val="4472C4"/>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4">
            <a:extLst>
              <a:ext uri="{FF2B5EF4-FFF2-40B4-BE49-F238E27FC236}">
                <a16:creationId xmlns:a16="http://schemas.microsoft.com/office/drawing/2014/main" id="{5369369F-F610-4EDF-8876-FB220C600A33}"/>
              </a:ext>
            </a:extLst>
          </p:cNvPr>
          <p:cNvSpPr>
            <a:spLocks noEditPoints="1"/>
          </p:cNvSpPr>
          <p:nvPr/>
        </p:nvSpPr>
        <p:spPr bwMode="auto">
          <a:xfrm>
            <a:off x="796541" y="5525978"/>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39" name="Rectangle 33">
            <a:extLst>
              <a:ext uri="{FF2B5EF4-FFF2-40B4-BE49-F238E27FC236}">
                <a16:creationId xmlns:a16="http://schemas.microsoft.com/office/drawing/2014/main" id="{13941717-20FD-4545-89AA-7099067D50B8}"/>
              </a:ext>
            </a:extLst>
          </p:cNvPr>
          <p:cNvSpPr>
            <a:spLocks noChangeArrowheads="1"/>
          </p:cNvSpPr>
          <p:nvPr/>
        </p:nvSpPr>
        <p:spPr bwMode="auto">
          <a:xfrm>
            <a:off x="665564" y="5782942"/>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8CDF1C9-0BAD-468D-B799-FBB4698D153B}"/>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proračuna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A8E87D2-EBE3-4E25-8DD0-EA9DBC96E72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555130" y="1763077"/>
            <a:ext cx="5400000" cy="3896943"/>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CF0CB0B1-985B-4C26-94EF-63562175EF6B}"/>
              </a:ext>
            </a:extLst>
          </p:cNvPr>
          <p:cNvSpPr txBox="1"/>
          <p:nvPr/>
        </p:nvSpPr>
        <p:spPr>
          <a:xfrm>
            <a:off x="8020410" y="5655675"/>
            <a:ext cx="2849083" cy="872034"/>
          </a:xfrm>
          <a:prstGeom prst="rect">
            <a:avLst/>
          </a:prstGeom>
          <a:noFill/>
        </p:spPr>
        <p:txBody>
          <a:bodyPr wrap="square">
            <a:spAutoFit/>
          </a:bodyPr>
          <a:lstStyle/>
          <a:p>
            <a:pPr algn="ctr">
              <a:lnSpc>
                <a:spcPct val="150000"/>
              </a:lnSpc>
            </a:pPr>
            <a:r>
              <a:rPr lang="hr-HR" i="1" dirty="0">
                <a:latin typeface="Arial" panose="020B0604020202020204" pitchFamily="34" charset="0"/>
                <a:cs typeface="Arial" panose="020B0604020202020204" pitchFamily="34" charset="0"/>
              </a:rPr>
              <a:t>Frekvencijska regulacija</a:t>
            </a:r>
          </a:p>
          <a:p>
            <a:pPr algn="ctr">
              <a:lnSpc>
                <a:spcPct val="150000"/>
              </a:lnSpc>
            </a:pPr>
            <a:r>
              <a:rPr lang="hr-HR" dirty="0">
                <a:latin typeface="Arial" panose="020B0604020202020204" pitchFamily="34" charset="0"/>
                <a:cs typeface="Arial" panose="020B0604020202020204" pitchFamily="34" charset="0"/>
              </a:rPr>
              <a:t>COP</a:t>
            </a:r>
            <a:r>
              <a:rPr lang="hr-HR" i="1" dirty="0">
                <a:latin typeface="Arial" panose="020B0604020202020204" pitchFamily="34" charset="0"/>
                <a:cs typeface="Arial" panose="020B0604020202020204" pitchFamily="34" charset="0"/>
              </a:rPr>
              <a:t> = 4,02</a:t>
            </a:r>
          </a:p>
        </p:txBody>
      </p:sp>
      <p:sp>
        <p:nvSpPr>
          <p:cNvPr id="24" name="TextBox 23">
            <a:extLst>
              <a:ext uri="{FF2B5EF4-FFF2-40B4-BE49-F238E27FC236}">
                <a16:creationId xmlns:a16="http://schemas.microsoft.com/office/drawing/2014/main" id="{84BEC9DE-73B1-4962-8B8C-DEDCA344068E}"/>
              </a:ext>
            </a:extLst>
          </p:cNvPr>
          <p:cNvSpPr txBox="1"/>
          <p:nvPr/>
        </p:nvSpPr>
        <p:spPr>
          <a:xfrm>
            <a:off x="2538388" y="5656076"/>
            <a:ext cx="2664629" cy="872034"/>
          </a:xfrm>
          <a:prstGeom prst="rect">
            <a:avLst/>
          </a:prstGeom>
          <a:noFill/>
        </p:spPr>
        <p:txBody>
          <a:bodyPr wrap="square">
            <a:spAutoFit/>
          </a:bodyPr>
          <a:lstStyle/>
          <a:p>
            <a:pPr algn="ctr">
              <a:lnSpc>
                <a:spcPct val="150000"/>
              </a:lnSpc>
            </a:pPr>
            <a:r>
              <a:rPr lang="hr-HR" i="1" dirty="0">
                <a:latin typeface="Arial" panose="020B0604020202020204" pitchFamily="34" charset="0"/>
                <a:cs typeface="Arial" panose="020B0604020202020204" pitchFamily="34" charset="0"/>
              </a:rPr>
              <a:t>On-off regulacija,</a:t>
            </a:r>
          </a:p>
          <a:p>
            <a:pPr algn="ctr">
              <a:lnSpc>
                <a:spcPct val="150000"/>
              </a:lnSpc>
            </a:pPr>
            <a:r>
              <a:rPr lang="hr-HR" i="1" dirty="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COP</a:t>
            </a:r>
            <a:r>
              <a:rPr lang="hr-HR" i="1" dirty="0">
                <a:latin typeface="Arial" panose="020B0604020202020204" pitchFamily="34" charset="0"/>
                <a:cs typeface="Arial" panose="020B0604020202020204" pitchFamily="34" charset="0"/>
              </a:rPr>
              <a:t> = 3,71 </a:t>
            </a:r>
          </a:p>
        </p:txBody>
      </p:sp>
      <p:cxnSp>
        <p:nvCxnSpPr>
          <p:cNvPr id="11" name="Straight Connector 10">
            <a:extLst>
              <a:ext uri="{FF2B5EF4-FFF2-40B4-BE49-F238E27FC236}">
                <a16:creationId xmlns:a16="http://schemas.microsoft.com/office/drawing/2014/main" id="{DE7EC62D-35DB-42A3-B30E-7E6D236A65CB}"/>
              </a:ext>
            </a:extLst>
          </p:cNvPr>
          <p:cNvCxnSpPr>
            <a:cxnSpLocks/>
          </p:cNvCxnSpPr>
          <p:nvPr/>
        </p:nvCxnSpPr>
        <p:spPr>
          <a:xfrm flipH="1">
            <a:off x="3365645" y="6214440"/>
            <a:ext cx="483286"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00F955BB-3233-4B94-B48B-BE66C1F42F8F}"/>
              </a:ext>
            </a:extLst>
          </p:cNvPr>
          <p:cNvCxnSpPr>
            <a:cxnSpLocks/>
          </p:cNvCxnSpPr>
          <p:nvPr/>
        </p:nvCxnSpPr>
        <p:spPr>
          <a:xfrm flipH="1">
            <a:off x="8843088" y="6214440"/>
            <a:ext cx="483286" cy="0"/>
          </a:xfrm>
          <a:prstGeom prst="line">
            <a:avLst/>
          </a:prstGeom>
        </p:spPr>
        <p:style>
          <a:lnRef idx="3">
            <a:schemeClr val="dk1"/>
          </a:lnRef>
          <a:fillRef idx="0">
            <a:schemeClr val="dk1"/>
          </a:fillRef>
          <a:effectRef idx="2">
            <a:schemeClr val="dk1"/>
          </a:effectRef>
          <a:fontRef idx="minor">
            <a:schemeClr val="tx1"/>
          </a:fontRef>
        </p:style>
      </p:cxnSp>
      <p:pic>
        <p:nvPicPr>
          <p:cNvPr id="21" name="Picture 20">
            <a:extLst>
              <a:ext uri="{FF2B5EF4-FFF2-40B4-BE49-F238E27FC236}">
                <a16:creationId xmlns:a16="http://schemas.microsoft.com/office/drawing/2014/main" id="{E7DED0E8-85EF-4F43-8C82-121A9D8CDD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3" name="Picture 22">
            <a:extLst>
              <a:ext uri="{FF2B5EF4-FFF2-40B4-BE49-F238E27FC236}">
                <a16:creationId xmlns:a16="http://schemas.microsoft.com/office/drawing/2014/main" id="{CD4699C7-9E8E-479C-834C-3FBF51FFD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35535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8CD46-F1D6-4CA6-920E-5B252DE2E84C}"/>
              </a:ext>
            </a:extLst>
          </p:cNvPr>
          <p:cNvPicPr/>
          <p:nvPr/>
        </p:nvPicPr>
        <p:blipFill rotWithShape="1">
          <a:blip r:embed="rId3" cstate="print">
            <a:extLst>
              <a:ext uri="{28A0092B-C50C-407E-A947-70E740481C1C}">
                <a14:useLocalDpi xmlns:a14="http://schemas.microsoft.com/office/drawing/2010/main" val="0"/>
              </a:ext>
            </a:extLst>
          </a:blip>
          <a:srcRect t="6766"/>
          <a:stretch/>
        </p:blipFill>
        <p:spPr bwMode="auto">
          <a:xfrm>
            <a:off x="5440130" y="1708547"/>
            <a:ext cx="6848667" cy="4767203"/>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4472C4"/>
                </a:solidFill>
                <a:latin typeface="Arial" panose="020B0604020202020204" pitchFamily="34" charset="0"/>
                <a:cs typeface="Arial" panose="020B0604020202020204" pitchFamily="34" charset="0"/>
              </a:rPr>
              <a:t>0</a:t>
            </a:r>
            <a:r>
              <a:rPr lang="hr-HR" altLang="ko-KR" sz="4400" b="1" dirty="0">
                <a:solidFill>
                  <a:srgbClr val="4472C4"/>
                </a:solidFill>
                <a:latin typeface="Arial" panose="020B0604020202020204" pitchFamily="34" charset="0"/>
                <a:cs typeface="Arial" panose="020B0604020202020204" pitchFamily="34" charset="0"/>
              </a:rPr>
              <a:t>4</a:t>
            </a:r>
            <a:endParaRPr lang="ko-KR" altLang="en-US" sz="4000" b="1" dirty="0">
              <a:solidFill>
                <a:srgbClr val="4472C4"/>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4">
            <a:extLst>
              <a:ext uri="{FF2B5EF4-FFF2-40B4-BE49-F238E27FC236}">
                <a16:creationId xmlns:a16="http://schemas.microsoft.com/office/drawing/2014/main" id="{5369369F-F610-4EDF-8876-FB220C600A33}"/>
              </a:ext>
            </a:extLst>
          </p:cNvPr>
          <p:cNvSpPr>
            <a:spLocks noEditPoints="1"/>
          </p:cNvSpPr>
          <p:nvPr/>
        </p:nvSpPr>
        <p:spPr bwMode="auto">
          <a:xfrm>
            <a:off x="796541" y="5525978"/>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39" name="Rectangle 33">
            <a:extLst>
              <a:ext uri="{FF2B5EF4-FFF2-40B4-BE49-F238E27FC236}">
                <a16:creationId xmlns:a16="http://schemas.microsoft.com/office/drawing/2014/main" id="{13941717-20FD-4545-89AA-7099067D50B8}"/>
              </a:ext>
            </a:extLst>
          </p:cNvPr>
          <p:cNvSpPr>
            <a:spLocks noChangeArrowheads="1"/>
          </p:cNvSpPr>
          <p:nvPr/>
        </p:nvSpPr>
        <p:spPr bwMode="auto">
          <a:xfrm>
            <a:off x="665564" y="5782942"/>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8CDF1C9-0BAD-468D-B799-FBB4698D153B}"/>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proračuna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DBC34B5-3720-48BD-BD9A-D7A1DDBCE0F7}"/>
              </a:ext>
            </a:extLst>
          </p:cNvPr>
          <p:cNvSpPr txBox="1"/>
          <p:nvPr/>
        </p:nvSpPr>
        <p:spPr>
          <a:xfrm>
            <a:off x="2022618" y="3130834"/>
            <a:ext cx="4926962" cy="1287532"/>
          </a:xfrm>
          <a:prstGeom prst="rect">
            <a:avLst/>
          </a:prstGeom>
          <a:noFill/>
        </p:spPr>
        <p:txBody>
          <a:bodyPr wrap="square" rtlCol="0">
            <a:spAutoFit/>
          </a:bodyPr>
          <a:lstStyle/>
          <a:p>
            <a:pPr>
              <a:lnSpc>
                <a:spcPct val="150000"/>
              </a:lnSpc>
            </a:pPr>
            <a:r>
              <a:rPr lang="hr-HR" dirty="0">
                <a:latin typeface="Arial" panose="020B0604020202020204" pitchFamily="34" charset="0"/>
                <a:cs typeface="Arial" panose="020B0604020202020204" pitchFamily="34" charset="0"/>
              </a:rPr>
              <a:t>Ciklički gubitci </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Gubici starta</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Potrošnja pomoćnih komponenti </a:t>
            </a:r>
          </a:p>
        </p:txBody>
      </p:sp>
      <p:pic>
        <p:nvPicPr>
          <p:cNvPr id="20" name="Picture 19">
            <a:extLst>
              <a:ext uri="{FF2B5EF4-FFF2-40B4-BE49-F238E27FC236}">
                <a16:creationId xmlns:a16="http://schemas.microsoft.com/office/drawing/2014/main" id="{0D901C76-A16B-4A3F-AC10-497738227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1" name="Picture 20">
            <a:extLst>
              <a:ext uri="{FF2B5EF4-FFF2-40B4-BE49-F238E27FC236}">
                <a16:creationId xmlns:a16="http://schemas.microsoft.com/office/drawing/2014/main" id="{E22517DD-3815-47E9-AD96-C4D2430F1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401785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B1E2444-D17B-4712-B6E1-56D6FBC3467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334036" y="2161903"/>
            <a:ext cx="4860000" cy="360000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4472C4"/>
                </a:solidFill>
                <a:latin typeface="Arial" panose="020B0604020202020204" pitchFamily="34" charset="0"/>
                <a:cs typeface="Arial" panose="020B0604020202020204" pitchFamily="34" charset="0"/>
              </a:rPr>
              <a:t>0</a:t>
            </a:r>
            <a:r>
              <a:rPr lang="hr-HR" altLang="ko-KR" sz="4400" b="1" dirty="0">
                <a:solidFill>
                  <a:srgbClr val="4472C4"/>
                </a:solidFill>
                <a:latin typeface="Arial" panose="020B0604020202020204" pitchFamily="34" charset="0"/>
                <a:cs typeface="Arial" panose="020B0604020202020204" pitchFamily="34" charset="0"/>
              </a:rPr>
              <a:t>4</a:t>
            </a:r>
            <a:endParaRPr lang="ko-KR" altLang="en-US" sz="4000" b="1" dirty="0">
              <a:solidFill>
                <a:srgbClr val="4472C4"/>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4">
            <a:extLst>
              <a:ext uri="{FF2B5EF4-FFF2-40B4-BE49-F238E27FC236}">
                <a16:creationId xmlns:a16="http://schemas.microsoft.com/office/drawing/2014/main" id="{5369369F-F610-4EDF-8876-FB220C600A33}"/>
              </a:ext>
            </a:extLst>
          </p:cNvPr>
          <p:cNvSpPr>
            <a:spLocks noEditPoints="1"/>
          </p:cNvSpPr>
          <p:nvPr/>
        </p:nvSpPr>
        <p:spPr bwMode="auto">
          <a:xfrm>
            <a:off x="796541" y="5525978"/>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39" name="Rectangle 33">
            <a:extLst>
              <a:ext uri="{FF2B5EF4-FFF2-40B4-BE49-F238E27FC236}">
                <a16:creationId xmlns:a16="http://schemas.microsoft.com/office/drawing/2014/main" id="{13941717-20FD-4545-89AA-7099067D50B8}"/>
              </a:ext>
            </a:extLst>
          </p:cNvPr>
          <p:cNvSpPr>
            <a:spLocks noChangeArrowheads="1"/>
          </p:cNvSpPr>
          <p:nvPr/>
        </p:nvSpPr>
        <p:spPr bwMode="auto">
          <a:xfrm>
            <a:off x="665564" y="5782942"/>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8CDF1C9-0BAD-468D-B799-FBB4698D153B}"/>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proračuna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1CE1A41A-48B0-409C-BB85-55CF35268EB6}"/>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535459" y="2161903"/>
            <a:ext cx="4860000" cy="3600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07D9F28-B06E-4C6D-A378-A0C0CD7CA2B4}"/>
                  </a:ext>
                </a:extLst>
              </p:cNvPr>
              <p:cNvSpPr txBox="1"/>
              <p:nvPr/>
            </p:nvSpPr>
            <p:spPr>
              <a:xfrm>
                <a:off x="3649795" y="1651297"/>
                <a:ext cx="609985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C</m:t>
                          </m:r>
                          <m:r>
                            <m:rPr>
                              <m:sty m:val="p"/>
                            </m:rPr>
                            <a:rPr lang="en-US" i="0">
                              <a:latin typeface="Cambria Math" panose="02040503050406030204" pitchFamily="18" charset="0"/>
                            </a:rPr>
                            <m:t>OP</m:t>
                          </m:r>
                        </m:e>
                        <m:sub>
                          <m:r>
                            <m:rPr>
                              <m:sty m:val="p"/>
                            </m:rPr>
                            <a:rPr lang="en-US" i="0">
                              <a:latin typeface="Cambria Math" panose="02040503050406030204" pitchFamily="18" charset="0"/>
                            </a:rPr>
                            <m:t>PL</m:t>
                          </m:r>
                          <m:r>
                            <a:rPr lang="en-US" i="0">
                              <a:latin typeface="Cambria Math" panose="02040503050406030204" pitchFamily="18" charset="0"/>
                            </a:rPr>
                            <m:t>,  </m:t>
                          </m:r>
                          <m:r>
                            <a:rPr lang="en-US" i="1">
                              <a:latin typeface="Cambria Math" panose="02040503050406030204" pitchFamily="18" charset="0"/>
                            </a:rPr>
                            <m:t>𝑜</m:t>
                          </m:r>
                          <m:f>
                            <m:fPr>
                              <m:type m:val="lin"/>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𝑜</m:t>
                              </m:r>
                            </m:den>
                          </m:f>
                          <m:r>
                            <a:rPr lang="en-US" i="1">
                              <a:latin typeface="Cambria Math" panose="02040503050406030204" pitchFamily="18" charset="0"/>
                            </a:rPr>
                            <m:t>𝑓𝑓</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COP</m:t>
                          </m:r>
                        </m:e>
                        <m:sub>
                          <m:r>
                            <a:rPr lang="en-US" i="0">
                              <a:latin typeface="Cambria Math" panose="02040503050406030204" pitchFamily="18" charset="0"/>
                            </a:rPr>
                            <m:t>1,  </m:t>
                          </m:r>
                          <m:r>
                            <a:rPr lang="en-US" i="1">
                              <a:latin typeface="Cambria Math" panose="02040503050406030204" pitchFamily="18" charset="0"/>
                            </a:rPr>
                            <m:t>𝑜</m:t>
                          </m:r>
                          <m:f>
                            <m:fPr>
                              <m:type m:val="lin"/>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𝑜</m:t>
                              </m:r>
                            </m:den>
                          </m:f>
                          <m:r>
                            <a:rPr lang="en-US" i="1">
                              <a:latin typeface="Cambria Math" panose="02040503050406030204" pitchFamily="18" charset="0"/>
                            </a:rPr>
                            <m:t>𝑓𝑓</m:t>
                          </m:r>
                        </m:sub>
                      </m:sSub>
                      <m:r>
                        <a:rPr lang="en-US" i="0">
                          <a:latin typeface="Cambria Math" panose="02040503050406030204" pitchFamily="18" charset="0"/>
                        </a:rPr>
                        <m:t>∙</m:t>
                      </m:r>
                      <m:r>
                        <m:rPr>
                          <m:sty m:val="p"/>
                        </m:rPr>
                        <a:rPr lang="en-US" i="0">
                          <a:latin typeface="Cambria Math" panose="02040503050406030204" pitchFamily="18" charset="0"/>
                        </a:rPr>
                        <m:t>PLF</m:t>
                      </m:r>
                    </m:oMath>
                  </m:oMathPara>
                </a14:m>
                <a:endParaRPr lang="en-US" dirty="0"/>
              </a:p>
            </p:txBody>
          </p:sp>
        </mc:Choice>
        <mc:Fallback xmlns="">
          <p:sp>
            <p:nvSpPr>
              <p:cNvPr id="24" name="TextBox 23">
                <a:extLst>
                  <a:ext uri="{FF2B5EF4-FFF2-40B4-BE49-F238E27FC236}">
                    <a16:creationId xmlns:a16="http://schemas.microsoft.com/office/drawing/2014/main" id="{D07D9F28-B06E-4C6D-A378-A0C0CD7CA2B4}"/>
                  </a:ext>
                </a:extLst>
              </p:cNvPr>
              <p:cNvSpPr txBox="1">
                <a:spLocks noRot="1" noChangeAspect="1" noMove="1" noResize="1" noEditPoints="1" noAdjustHandles="1" noChangeArrowheads="1" noChangeShapeType="1" noTextEdit="1"/>
              </p:cNvSpPr>
              <p:nvPr/>
            </p:nvSpPr>
            <p:spPr>
              <a:xfrm>
                <a:off x="3649795" y="1651297"/>
                <a:ext cx="6099858" cy="391582"/>
              </a:xfrm>
              <a:prstGeom prst="rect">
                <a:avLst/>
              </a:prstGeom>
              <a:blipFill>
                <a:blip r:embed="rId8"/>
                <a:stretch>
                  <a:fillRect t="-48438" b="-12656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760A9EE2-0FDA-4418-9045-470BC5869EF5}"/>
              </a:ext>
            </a:extLst>
          </p:cNvPr>
          <p:cNvSpPr txBox="1"/>
          <p:nvPr/>
        </p:nvSpPr>
        <p:spPr>
          <a:xfrm>
            <a:off x="8020410" y="5655675"/>
            <a:ext cx="2849083" cy="872034"/>
          </a:xfrm>
          <a:prstGeom prst="rect">
            <a:avLst/>
          </a:prstGeom>
          <a:noFill/>
        </p:spPr>
        <p:txBody>
          <a:bodyPr wrap="square">
            <a:spAutoFit/>
          </a:bodyPr>
          <a:lstStyle/>
          <a:p>
            <a:pPr algn="ctr">
              <a:lnSpc>
                <a:spcPct val="150000"/>
              </a:lnSpc>
            </a:pPr>
            <a:r>
              <a:rPr lang="hr-HR" i="1" dirty="0">
                <a:latin typeface="Arial" panose="020B0604020202020204" pitchFamily="34" charset="0"/>
                <a:cs typeface="Arial" panose="020B0604020202020204" pitchFamily="34" charset="0"/>
              </a:rPr>
              <a:t>Frekvencijska regulacija</a:t>
            </a:r>
          </a:p>
          <a:p>
            <a:pPr algn="ctr">
              <a:lnSpc>
                <a:spcPct val="150000"/>
              </a:lnSpc>
            </a:pPr>
            <a:r>
              <a:rPr lang="hr-HR" dirty="0">
                <a:latin typeface="Arial" panose="020B0604020202020204" pitchFamily="34" charset="0"/>
                <a:cs typeface="Arial" panose="020B0604020202020204" pitchFamily="34" charset="0"/>
              </a:rPr>
              <a:t>SCOP = 3,56</a:t>
            </a:r>
          </a:p>
        </p:txBody>
      </p:sp>
      <p:sp>
        <p:nvSpPr>
          <p:cNvPr id="26" name="TextBox 25">
            <a:extLst>
              <a:ext uri="{FF2B5EF4-FFF2-40B4-BE49-F238E27FC236}">
                <a16:creationId xmlns:a16="http://schemas.microsoft.com/office/drawing/2014/main" id="{5B082913-AA8A-493B-9177-4FA081548C91}"/>
              </a:ext>
            </a:extLst>
          </p:cNvPr>
          <p:cNvSpPr txBox="1"/>
          <p:nvPr/>
        </p:nvSpPr>
        <p:spPr>
          <a:xfrm>
            <a:off x="2538388" y="5656076"/>
            <a:ext cx="2664629" cy="872034"/>
          </a:xfrm>
          <a:prstGeom prst="rect">
            <a:avLst/>
          </a:prstGeom>
          <a:noFill/>
        </p:spPr>
        <p:txBody>
          <a:bodyPr wrap="square">
            <a:spAutoFit/>
          </a:bodyPr>
          <a:lstStyle/>
          <a:p>
            <a:pPr algn="ctr">
              <a:lnSpc>
                <a:spcPct val="150000"/>
              </a:lnSpc>
            </a:pPr>
            <a:r>
              <a:rPr lang="hr-HR" i="1" dirty="0">
                <a:latin typeface="Arial" panose="020B0604020202020204" pitchFamily="34" charset="0"/>
                <a:cs typeface="Arial" panose="020B0604020202020204" pitchFamily="34" charset="0"/>
              </a:rPr>
              <a:t>„On-off ” regulacija,</a:t>
            </a:r>
          </a:p>
          <a:p>
            <a:pPr algn="ctr">
              <a:lnSpc>
                <a:spcPct val="150000"/>
              </a:lnSpc>
            </a:pPr>
            <a:r>
              <a:rPr lang="hr-HR" dirty="0">
                <a:latin typeface="Arial" panose="020B0604020202020204" pitchFamily="34" charset="0"/>
                <a:cs typeface="Arial" panose="020B0604020202020204" pitchFamily="34" charset="0"/>
              </a:rPr>
              <a:t>   SCOP = 3,05 </a:t>
            </a:r>
          </a:p>
        </p:txBody>
      </p:sp>
      <p:sp>
        <p:nvSpPr>
          <p:cNvPr id="2" name="Arrow: Left 1">
            <a:extLst>
              <a:ext uri="{FF2B5EF4-FFF2-40B4-BE49-F238E27FC236}">
                <a16:creationId xmlns:a16="http://schemas.microsoft.com/office/drawing/2014/main" id="{FA751714-3282-4D0C-B6FD-39E4C9E758FA}"/>
              </a:ext>
            </a:extLst>
          </p:cNvPr>
          <p:cNvSpPr/>
          <p:nvPr/>
        </p:nvSpPr>
        <p:spPr>
          <a:xfrm>
            <a:off x="5089421" y="6087272"/>
            <a:ext cx="638175" cy="246261"/>
          </a:xfrm>
          <a:prstGeom prst="leftArrow">
            <a:avLst/>
          </a:prstGeom>
          <a:solidFill>
            <a:srgbClr val="DA55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Left 3">
            <a:extLst>
              <a:ext uri="{FF2B5EF4-FFF2-40B4-BE49-F238E27FC236}">
                <a16:creationId xmlns:a16="http://schemas.microsoft.com/office/drawing/2014/main" id="{7C26E879-E82F-427F-B92A-06E6B58DBE63}"/>
              </a:ext>
            </a:extLst>
          </p:cNvPr>
          <p:cNvSpPr/>
          <p:nvPr/>
        </p:nvSpPr>
        <p:spPr>
          <a:xfrm rot="10800000">
            <a:off x="7524176" y="6087271"/>
            <a:ext cx="638175" cy="246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082B7E4-B605-4E6B-8F1D-E204BAF558E0}"/>
              </a:ext>
            </a:extLst>
          </p:cNvPr>
          <p:cNvSpPr txBox="1"/>
          <p:nvPr/>
        </p:nvSpPr>
        <p:spPr>
          <a:xfrm>
            <a:off x="5665199" y="6025736"/>
            <a:ext cx="2000918" cy="369332"/>
          </a:xfrm>
          <a:prstGeom prst="rect">
            <a:avLst/>
          </a:prstGeom>
          <a:noFill/>
        </p:spPr>
        <p:txBody>
          <a:bodyPr wrap="square">
            <a:spAutoFit/>
          </a:bodyPr>
          <a:lstStyle/>
          <a:p>
            <a:r>
              <a:rPr lang="hr-HR" b="1" dirty="0">
                <a:latin typeface="GreekC" panose="00000400000000000000" pitchFamily="2" charset="0"/>
                <a:cs typeface="GreekC" panose="00000400000000000000" pitchFamily="2" charset="0"/>
              </a:rPr>
              <a:t>D</a:t>
            </a:r>
            <a:r>
              <a:rPr lang="hr-HR" dirty="0">
                <a:latin typeface="Arial" panose="020B0604020202020204" pitchFamily="34" charset="0"/>
                <a:cs typeface="Arial" panose="020B0604020202020204" pitchFamily="34" charset="0"/>
              </a:rPr>
              <a:t>SCOP = 16,7% </a:t>
            </a:r>
            <a:endParaRPr lang="en-US" dirty="0"/>
          </a:p>
        </p:txBody>
      </p:sp>
      <p:pic>
        <p:nvPicPr>
          <p:cNvPr id="27" name="Picture 26">
            <a:extLst>
              <a:ext uri="{FF2B5EF4-FFF2-40B4-BE49-F238E27FC236}">
                <a16:creationId xmlns:a16="http://schemas.microsoft.com/office/drawing/2014/main" id="{2D2587F3-667D-466B-BEFC-397B5AB155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8" name="Picture 27">
            <a:extLst>
              <a:ext uri="{FF2B5EF4-FFF2-40B4-BE49-F238E27FC236}">
                <a16:creationId xmlns:a16="http://schemas.microsoft.com/office/drawing/2014/main" id="{CBE69B2A-3EEF-433C-A697-C235968684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196615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5</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5895" y="832346"/>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Zaključak</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AD47"/>
              </a:solidFill>
            </a:endParaRPr>
          </a:p>
        </p:txBody>
      </p:sp>
      <p:sp>
        <p:nvSpPr>
          <p:cNvPr id="33" name="Rectangle 9">
            <a:extLst>
              <a:ext uri="{FF2B5EF4-FFF2-40B4-BE49-F238E27FC236}">
                <a16:creationId xmlns:a16="http://schemas.microsoft.com/office/drawing/2014/main" id="{59C9558C-1C18-4FD8-A564-0B49C6C9668E}"/>
              </a:ext>
            </a:extLst>
          </p:cNvPr>
          <p:cNvSpPr/>
          <p:nvPr/>
        </p:nvSpPr>
        <p:spPr>
          <a:xfrm>
            <a:off x="643126" y="561288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xtBox 36">
            <a:extLst>
              <a:ext uri="{FF2B5EF4-FFF2-40B4-BE49-F238E27FC236}">
                <a16:creationId xmlns:a16="http://schemas.microsoft.com/office/drawing/2014/main" id="{E9FE702B-4910-4B64-900D-6D854CE2B25A}"/>
              </a:ext>
            </a:extLst>
          </p:cNvPr>
          <p:cNvSpPr txBox="1"/>
          <p:nvPr/>
        </p:nvSpPr>
        <p:spPr>
          <a:xfrm>
            <a:off x="1775041" y="1601787"/>
            <a:ext cx="8206644" cy="7935506"/>
          </a:xfrm>
          <a:prstGeom prst="rect">
            <a:avLst/>
          </a:prstGeom>
          <a:noFill/>
        </p:spPr>
        <p:txBody>
          <a:bodyPr wrap="square" rtlCol="0">
            <a:spAutoFit/>
          </a:bodyPr>
          <a:lstStyle/>
          <a:p>
            <a:pPr>
              <a:lnSpc>
                <a:spcPct val="150000"/>
              </a:lnSpc>
            </a:pPr>
            <a:r>
              <a:rPr lang="hr-HR" b="1" dirty="0">
                <a:latin typeface="Arial" panose="020B0604020202020204" pitchFamily="34" charset="0"/>
                <a:cs typeface="Arial" panose="020B0604020202020204" pitchFamily="34" charset="0"/>
              </a:rPr>
              <a:t>Frekventno regulirani sustav produženjem intervala smanjuje temperaturne razlike na izmjenjivačima i utjecaj </a:t>
            </a:r>
            <a:r>
              <a:rPr lang="hr-HR" b="1" dirty="0" err="1">
                <a:latin typeface="Arial" panose="020B0604020202020204" pitchFamily="34" charset="0"/>
                <a:cs typeface="Arial" panose="020B0604020202020204" pitchFamily="34" charset="0"/>
              </a:rPr>
              <a:t>nestacionarnosti</a:t>
            </a:r>
            <a:r>
              <a:rPr lang="hr-HR" b="1" dirty="0">
                <a:latin typeface="Arial" panose="020B0604020202020204" pitchFamily="34" charset="0"/>
                <a:cs typeface="Arial" panose="020B0604020202020204" pitchFamily="34" charset="0"/>
              </a:rPr>
              <a:t>.</a:t>
            </a:r>
          </a:p>
          <a:p>
            <a:pPr>
              <a:lnSpc>
                <a:spcPct val="150000"/>
              </a:lnSpc>
            </a:pPr>
            <a:endParaRPr lang="hr-HR" b="1" dirty="0">
              <a:latin typeface="Arial" panose="020B0604020202020204" pitchFamily="34" charset="0"/>
              <a:cs typeface="Arial" panose="020B0604020202020204" pitchFamily="34" charset="0"/>
            </a:endParaRPr>
          </a:p>
          <a:p>
            <a:pPr>
              <a:lnSpc>
                <a:spcPct val="150000"/>
              </a:lnSpc>
            </a:pPr>
            <a:r>
              <a:rPr lang="en-US" b="1" dirty="0" err="1">
                <a:latin typeface="Arial" panose="020B0604020202020204" pitchFamily="34" charset="0"/>
                <a:cs typeface="Arial" panose="020B0604020202020204" pitchFamily="34" charset="0"/>
              </a:rPr>
              <a:t>Faktor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grijanja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frekventno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reguliranih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sustava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veći</a:t>
            </a:r>
            <a:r>
              <a:rPr lang="en-US" b="1" dirty="0">
                <a:latin typeface="Arial" panose="020B0604020202020204" pitchFamily="34" charset="0"/>
                <a:cs typeface="Arial" panose="020B0604020202020204" pitchFamily="34" charset="0"/>
              </a:rPr>
              <a:t> je </a:t>
            </a:r>
            <a:r>
              <a:rPr lang="en-US" b="1" dirty="0" err="1">
                <a:latin typeface="Arial" panose="020B0604020202020204" pitchFamily="34" charset="0"/>
                <a:cs typeface="Arial" panose="020B0604020202020204" pitchFamily="34" charset="0"/>
              </a:rPr>
              <a:t>nego</a:t>
            </a:r>
            <a:r>
              <a:rPr lang="en-US" b="1" dirty="0">
                <a:latin typeface="Arial" panose="020B0604020202020204" pitchFamily="34" charset="0"/>
                <a:cs typeface="Arial" panose="020B0604020202020204" pitchFamily="34" charset="0"/>
              </a:rPr>
              <a:t> za ,,on/off“ </a:t>
            </a:r>
            <a:r>
              <a:rPr lang="en-US" b="1" dirty="0" err="1">
                <a:latin typeface="Arial" panose="020B0604020202020204" pitchFamily="34" charset="0"/>
                <a:cs typeface="Arial" panose="020B0604020202020204" pitchFamily="34" charset="0"/>
              </a:rPr>
              <a:t>regulaciju</a:t>
            </a:r>
            <a:r>
              <a:rPr lang="en-US" b="1" dirty="0">
                <a:latin typeface="Arial" panose="020B0604020202020204" pitchFamily="34" charset="0"/>
                <a:cs typeface="Arial" panose="020B0604020202020204" pitchFamily="34" charset="0"/>
              </a:rPr>
              <a:t> za </a:t>
            </a:r>
            <a:r>
              <a:rPr lang="en-US" b="1" dirty="0" err="1">
                <a:latin typeface="Arial" panose="020B0604020202020204" pitchFamily="34" charset="0"/>
                <a:cs typeface="Arial" panose="020B0604020202020204" pitchFamily="34" charset="0"/>
              </a:rPr>
              <a:t>sve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realne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vanjske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uvijete</a:t>
            </a:r>
            <a:r>
              <a:rPr lang="hr-HR" b="1" dirty="0">
                <a:latin typeface="Arial" panose="020B0604020202020204" pitchFamily="34" charset="0"/>
                <a:cs typeface="Arial" panose="020B0604020202020204" pitchFamily="34" charset="0"/>
              </a:rPr>
              <a:t>. </a:t>
            </a:r>
            <a:r>
              <a:rPr lang="hr-HR" b="1" dirty="0" err="1">
                <a:latin typeface="Arial" panose="020B0604020202020204" pitchFamily="34" charset="0"/>
                <a:cs typeface="Arial" panose="020B0604020202020204" pitchFamily="34" charset="0"/>
              </a:rPr>
              <a:t>Povečanje</a:t>
            </a:r>
            <a:r>
              <a:rPr lang="hr-HR" b="1" dirty="0">
                <a:latin typeface="Arial" panose="020B0604020202020204" pitchFamily="34" charset="0"/>
                <a:cs typeface="Arial" panose="020B0604020202020204" pitchFamily="34" charset="0"/>
              </a:rPr>
              <a:t> sezonskog faktora grijanja je 16,7 %. </a:t>
            </a:r>
          </a:p>
          <a:p>
            <a:pPr>
              <a:lnSpc>
                <a:spcPct val="150000"/>
              </a:lnSpc>
            </a:pPr>
            <a:endParaRPr lang="hr-HR" b="1" dirty="0">
              <a:latin typeface="Arial" panose="020B0604020202020204" pitchFamily="34" charset="0"/>
              <a:cs typeface="Arial" panose="020B0604020202020204" pitchFamily="34" charset="0"/>
            </a:endParaRPr>
          </a:p>
          <a:p>
            <a:pPr>
              <a:lnSpc>
                <a:spcPct val="150000"/>
              </a:lnSpc>
            </a:pPr>
            <a:r>
              <a:rPr lang="en-US" b="1" dirty="0" err="1">
                <a:latin typeface="Arial" panose="020B0604020202020204" pitchFamily="34" charset="0"/>
                <a:cs typeface="Arial" panose="020B0604020202020204" pitchFamily="34" charset="0"/>
              </a:rPr>
              <a:t>Padom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minimalne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dopuštene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frekvencije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kompresora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raste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učinkovitost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sustava</a:t>
            </a:r>
            <a:r>
              <a:rPr lang="en-US" b="1" dirty="0">
                <a:latin typeface="Arial" panose="020B0604020202020204" pitchFamily="34" charset="0"/>
                <a:cs typeface="Arial" panose="020B0604020202020204" pitchFamily="34" charset="0"/>
              </a:rPr>
              <a:t>. </a:t>
            </a:r>
          </a:p>
          <a:p>
            <a:pPr>
              <a:lnSpc>
                <a:spcPct val="150000"/>
              </a:lnSpc>
            </a:pPr>
            <a:endParaRPr lang="hr-H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endParaRPr lang="hr-HR" b="1"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hr-HR" dirty="0">
              <a:latin typeface="Arial" panose="020B0604020202020204" pitchFamily="34" charset="0"/>
              <a:cs typeface="Arial" panose="020B0604020202020204" pitchFamily="34" charset="0"/>
            </a:endParaRPr>
          </a:p>
          <a:p>
            <a:pPr>
              <a:lnSpc>
                <a:spcPct val="150000"/>
              </a:lnSpc>
            </a:pPr>
            <a:endParaRPr lang="hr-HR" b="1" dirty="0">
              <a:latin typeface="Arial" panose="020B0604020202020204" pitchFamily="34" charset="0"/>
              <a:cs typeface="Arial" panose="020B0604020202020204" pitchFamily="34" charset="0"/>
            </a:endParaRPr>
          </a:p>
          <a:p>
            <a:pPr>
              <a:lnSpc>
                <a:spcPct val="150000"/>
              </a:lnSpc>
            </a:pP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87C0C24-3C01-43E9-AD6A-4341752D1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14" name="Picture 13">
            <a:extLst>
              <a:ext uri="{FF2B5EF4-FFF2-40B4-BE49-F238E27FC236}">
                <a16:creationId xmlns:a16="http://schemas.microsoft.com/office/drawing/2014/main" id="{75132865-8D75-42DA-A65F-D2BA65BCE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364235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C62A1-EAD4-42C9-9E16-0334C24216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8727" y="-161287"/>
            <a:ext cx="9144000" cy="6858000"/>
          </a:xfrm>
          <a:prstGeom prst="rect">
            <a:avLst/>
          </a:prstGeom>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49F8E14-E99E-4A46-8823-546E47FA013B}"/>
              </a:ext>
            </a:extLst>
          </p:cNvPr>
          <p:cNvSpPr txBox="1"/>
          <p:nvPr/>
        </p:nvSpPr>
        <p:spPr>
          <a:xfrm>
            <a:off x="8088579" y="919854"/>
            <a:ext cx="3708297" cy="523220"/>
          </a:xfrm>
          <a:prstGeom prst="rect">
            <a:avLst/>
          </a:prstGeom>
          <a:noFill/>
        </p:spPr>
        <p:txBody>
          <a:bodyPr wrap="square" rtlCol="0">
            <a:spAutoFit/>
          </a:bodyPr>
          <a:lstStyle/>
          <a:p>
            <a:r>
              <a:rPr lang="hr-HR" sz="2800" b="1" dirty="0">
                <a:solidFill>
                  <a:srgbClr val="3281C3"/>
                </a:solidFill>
                <a:latin typeface="Arial" panose="020B0604020202020204" pitchFamily="34" charset="0"/>
                <a:cs typeface="Arial" panose="020B0604020202020204" pitchFamily="34" charset="0"/>
              </a:rPr>
              <a:t>Hvala na pozornosti!</a:t>
            </a:r>
            <a:endParaRPr lang="en-US" sz="2800" b="1" dirty="0">
              <a:solidFill>
                <a:srgbClr val="3281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C62A1-EAD4-42C9-9E16-0334C24216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8728" y="-266218"/>
            <a:ext cx="9144000" cy="6858000"/>
          </a:xfrm>
          <a:prstGeom prst="rect">
            <a:avLst/>
          </a:prstGeom>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8A3723-A647-4626-9C56-B88928944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 y="5514389"/>
            <a:ext cx="823965" cy="823965"/>
          </a:xfrm>
          <a:prstGeom prst="rect">
            <a:avLst/>
          </a:prstGeom>
        </p:spPr>
      </p:pic>
      <p:pic>
        <p:nvPicPr>
          <p:cNvPr id="15" name="Graphic 14">
            <a:extLst>
              <a:ext uri="{FF2B5EF4-FFF2-40B4-BE49-F238E27FC236}">
                <a16:creationId xmlns:a16="http://schemas.microsoft.com/office/drawing/2014/main" id="{CA51C1A4-DE43-457F-95D7-854033767C5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502" r="14504"/>
          <a:stretch/>
        </p:blipFill>
        <p:spPr>
          <a:xfrm>
            <a:off x="495548" y="572382"/>
            <a:ext cx="823966" cy="1211819"/>
          </a:xfrm>
          <a:prstGeom prst="rect">
            <a:avLst/>
          </a:prstGeom>
        </p:spPr>
      </p:pic>
      <p:sp>
        <p:nvSpPr>
          <p:cNvPr id="4" name="TextBox 3">
            <a:extLst>
              <a:ext uri="{FF2B5EF4-FFF2-40B4-BE49-F238E27FC236}">
                <a16:creationId xmlns:a16="http://schemas.microsoft.com/office/drawing/2014/main" id="{F49F8E14-E99E-4A46-8823-546E47FA013B}"/>
              </a:ext>
            </a:extLst>
          </p:cNvPr>
          <p:cNvSpPr txBox="1"/>
          <p:nvPr/>
        </p:nvSpPr>
        <p:spPr>
          <a:xfrm>
            <a:off x="8088579" y="571167"/>
            <a:ext cx="3708297" cy="523220"/>
          </a:xfrm>
          <a:prstGeom prst="rect">
            <a:avLst/>
          </a:prstGeom>
          <a:noFill/>
        </p:spPr>
        <p:txBody>
          <a:bodyPr wrap="square" rtlCol="0">
            <a:spAutoFit/>
          </a:bodyPr>
          <a:lstStyle/>
          <a:p>
            <a:r>
              <a:rPr lang="hr-HR" sz="2800" b="1" dirty="0">
                <a:solidFill>
                  <a:srgbClr val="3281C3"/>
                </a:solidFill>
                <a:latin typeface="Arial" panose="020B0604020202020204" pitchFamily="34" charset="0"/>
                <a:cs typeface="Arial" panose="020B0604020202020204" pitchFamily="34" charset="0"/>
              </a:rPr>
              <a:t>Hvala na pozornosti!</a:t>
            </a:r>
            <a:endParaRPr lang="en-US" sz="2800" b="1" dirty="0">
              <a:solidFill>
                <a:srgbClr val="3281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4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3"/>
                                        </p:tgtEl>
                                      </p:cBhvr>
                                    </p:animEffect>
                                    <p:animScale>
                                      <p:cBhvr>
                                        <p:cTn id="14" dur="500" autoRev="1" fill="hold"/>
                                        <p:tgtEl>
                                          <p:spTgt spid="3"/>
                                        </p:tgtEl>
                                      </p:cBhvr>
                                      <p:by x="105000" y="105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8A3723-A647-4626-9C56-B88928944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651" y="766308"/>
            <a:ext cx="823965" cy="823965"/>
          </a:xfrm>
          <a:prstGeom prst="rect">
            <a:avLst/>
          </a:prstGeom>
        </p:spPr>
      </p:pic>
      <p:graphicFrame>
        <p:nvGraphicFramePr>
          <p:cNvPr id="2" name="Table 1">
            <a:extLst>
              <a:ext uri="{FF2B5EF4-FFF2-40B4-BE49-F238E27FC236}">
                <a16:creationId xmlns:a16="http://schemas.microsoft.com/office/drawing/2014/main" id="{24607455-D199-4A4F-8513-18EB95ED6AC9}"/>
              </a:ext>
            </a:extLst>
          </p:cNvPr>
          <p:cNvGraphicFramePr>
            <a:graphicFrameLocks noGrp="1"/>
          </p:cNvGraphicFramePr>
          <p:nvPr>
            <p:extLst>
              <p:ext uri="{D42A27DB-BD31-4B8C-83A1-F6EECF244321}">
                <p14:modId xmlns:p14="http://schemas.microsoft.com/office/powerpoint/2010/main" val="3323360632"/>
              </p:ext>
            </p:extLst>
          </p:nvPr>
        </p:nvGraphicFramePr>
        <p:xfrm>
          <a:off x="2589735" y="2856309"/>
          <a:ext cx="7625207" cy="2903510"/>
        </p:xfrm>
        <a:graphic>
          <a:graphicData uri="http://schemas.openxmlformats.org/drawingml/2006/table">
            <a:tbl>
              <a:tblPr firstRow="1" firstCol="1" bandRow="1"/>
              <a:tblGrid>
                <a:gridCol w="2607405">
                  <a:extLst>
                    <a:ext uri="{9D8B030D-6E8A-4147-A177-3AD203B41FA5}">
                      <a16:colId xmlns:a16="http://schemas.microsoft.com/office/drawing/2014/main" val="1237912657"/>
                    </a:ext>
                  </a:extLst>
                </a:gridCol>
                <a:gridCol w="834369">
                  <a:extLst>
                    <a:ext uri="{9D8B030D-6E8A-4147-A177-3AD203B41FA5}">
                      <a16:colId xmlns:a16="http://schemas.microsoft.com/office/drawing/2014/main" val="3891894948"/>
                    </a:ext>
                  </a:extLst>
                </a:gridCol>
                <a:gridCol w="834369">
                  <a:extLst>
                    <a:ext uri="{9D8B030D-6E8A-4147-A177-3AD203B41FA5}">
                      <a16:colId xmlns:a16="http://schemas.microsoft.com/office/drawing/2014/main" val="1139629351"/>
                    </a:ext>
                  </a:extLst>
                </a:gridCol>
                <a:gridCol w="834369">
                  <a:extLst>
                    <a:ext uri="{9D8B030D-6E8A-4147-A177-3AD203B41FA5}">
                      <a16:colId xmlns:a16="http://schemas.microsoft.com/office/drawing/2014/main" val="1702558738"/>
                    </a:ext>
                  </a:extLst>
                </a:gridCol>
                <a:gridCol w="834369">
                  <a:extLst>
                    <a:ext uri="{9D8B030D-6E8A-4147-A177-3AD203B41FA5}">
                      <a16:colId xmlns:a16="http://schemas.microsoft.com/office/drawing/2014/main" val="483634961"/>
                    </a:ext>
                  </a:extLst>
                </a:gridCol>
                <a:gridCol w="834369">
                  <a:extLst>
                    <a:ext uri="{9D8B030D-6E8A-4147-A177-3AD203B41FA5}">
                      <a16:colId xmlns:a16="http://schemas.microsoft.com/office/drawing/2014/main" val="3079397964"/>
                    </a:ext>
                  </a:extLst>
                </a:gridCol>
                <a:gridCol w="845957">
                  <a:extLst>
                    <a:ext uri="{9D8B030D-6E8A-4147-A177-3AD203B41FA5}">
                      <a16:colId xmlns:a16="http://schemas.microsoft.com/office/drawing/2014/main" val="2995936395"/>
                    </a:ext>
                  </a:extLst>
                </a:gridCol>
              </a:tblGrid>
              <a:tr h="308801">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Frekvencija [Hz]</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40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OS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EAB"/>
                    </a:solidFill>
                  </a:tcPr>
                </a:tc>
                <a:extLst>
                  <a:ext uri="{0D108BD9-81ED-4DB2-BD59-A6C34878D82A}">
                    <a16:rowId xmlns:a16="http://schemas.microsoft.com/office/drawing/2014/main" val="4000834548"/>
                  </a:ext>
                </a:extLst>
              </a:tr>
              <a:tr h="308801">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SCOP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3,82</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3,738</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3,652</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3,564</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3,477</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3,051</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684522"/>
                  </a:ext>
                </a:extLst>
              </a:tr>
              <a:tr h="308801">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Potrošena energija [kWh]</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7357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7572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7804</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8053</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8314</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9585</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08389"/>
                  </a:ext>
                </a:extLst>
              </a:tr>
              <a:tr h="308801">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Razlika energija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23,2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21,0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18,6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16,0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13,3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4303281"/>
                  </a:ext>
                </a:extLst>
              </a:tr>
              <a:tr h="308801">
                <a:tc>
                  <a:txBody>
                    <a:bodyPr/>
                    <a:lstStyle/>
                    <a:p>
                      <a:pPr algn="ctr">
                        <a:lnSpc>
                          <a:spcPct val="150000"/>
                        </a:lnSpc>
                        <a:spcBef>
                          <a:spcPts val="300"/>
                        </a:spcBef>
                        <a:spcAft>
                          <a:spcPts val="0"/>
                        </a:spcAft>
                      </a:pPr>
                      <a:r>
                        <a:rPr lang="hr-HR" sz="1600">
                          <a:effectLst/>
                          <a:latin typeface="Arial" panose="020B0604020202020204" pitchFamily="34" charset="0"/>
                          <a:ea typeface="Times New Roman" panose="02020603050405020304" pitchFamily="18" charset="0"/>
                          <a:cs typeface="Arial" panose="020B0604020202020204" pitchFamily="34" charset="0"/>
                        </a:rPr>
                        <a:t>Jednotarifni model [kn]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3633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3739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3854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3977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4106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4733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582151"/>
                  </a:ext>
                </a:extLst>
              </a:tr>
              <a:tr h="308801">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Dvotarifni model [kn]</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2834</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2925</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3022</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3126</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3233</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tc>
                  <a:txBody>
                    <a:bodyPr/>
                    <a:lstStyle/>
                    <a:p>
                      <a:pPr marL="0" algn="ctr" defTabSz="914400" rtl="0" eaLnBrk="1" latinLnBrk="0" hangingPunct="1">
                        <a:lnSpc>
                          <a:spcPct val="150000"/>
                        </a:lnSpc>
                        <a:spcBef>
                          <a:spcPts val="300"/>
                        </a:spcBef>
                        <a:spcAft>
                          <a:spcPts val="0"/>
                        </a:spcAft>
                      </a:pPr>
                      <a:r>
                        <a:rPr lang="hr-HR"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3738</a:t>
                      </a:r>
                      <a:endParaRPr lang="en-US" sz="16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1C3"/>
                    </a:solidFill>
                  </a:tcPr>
                </a:tc>
                <a:extLst>
                  <a:ext uri="{0D108BD9-81ED-4DB2-BD59-A6C34878D82A}">
                    <a16:rowId xmlns:a16="http://schemas.microsoft.com/office/drawing/2014/main" val="3492061108"/>
                  </a:ext>
                </a:extLst>
              </a:tr>
              <a:tr h="659674">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Ušteda (dvotarifna) [kn]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903,95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813,3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715,8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612,4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504,7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899010"/>
                  </a:ext>
                </a:extLst>
              </a:tr>
              <a:tr h="308801">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Ušteda (dvotarifna)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24,2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21,7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19,2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16,4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13,5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78682664"/>
                  </a:ext>
                </a:extLst>
              </a:tr>
            </a:tbl>
          </a:graphicData>
        </a:graphic>
      </p:graphicFrame>
      <p:sp>
        <p:nvSpPr>
          <p:cNvPr id="4" name="TextBox 3">
            <a:extLst>
              <a:ext uri="{FF2B5EF4-FFF2-40B4-BE49-F238E27FC236}">
                <a16:creationId xmlns:a16="http://schemas.microsoft.com/office/drawing/2014/main" id="{769674A8-6DB0-4A7A-83AC-B3D547BFEE40}"/>
              </a:ext>
            </a:extLst>
          </p:cNvPr>
          <p:cNvSpPr txBox="1"/>
          <p:nvPr/>
        </p:nvSpPr>
        <p:spPr>
          <a:xfrm>
            <a:off x="2112046" y="1966292"/>
            <a:ext cx="8580584" cy="456535"/>
          </a:xfrm>
          <a:prstGeom prst="rect">
            <a:avLst/>
          </a:prstGeom>
          <a:noFill/>
        </p:spPr>
        <p:txBody>
          <a:bodyPr wrap="square">
            <a:spAutoFit/>
          </a:bodyPr>
          <a:lstStyle/>
          <a:p>
            <a:pPr algn="ctr">
              <a:lnSpc>
                <a:spcPct val="150000"/>
              </a:lnSpc>
            </a:pPr>
            <a:r>
              <a:rPr lang="hr-HR" dirty="0">
                <a:latin typeface="Arial" panose="020B0604020202020204" pitchFamily="34" charset="0"/>
                <a:cs typeface="Arial" panose="020B0604020202020204" pitchFamily="34" charset="0"/>
              </a:rPr>
              <a:t>Utjecaj minimalne dopuštene frekvencije na godišnju uštedu energije i novca </a:t>
            </a:r>
          </a:p>
        </p:txBody>
      </p:sp>
      <p:sp>
        <p:nvSpPr>
          <p:cNvPr id="5" name="TextBox 4">
            <a:extLst>
              <a:ext uri="{FF2B5EF4-FFF2-40B4-BE49-F238E27FC236}">
                <a16:creationId xmlns:a16="http://schemas.microsoft.com/office/drawing/2014/main" id="{058354FB-06C2-4B99-997F-4016367C7E99}"/>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6</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EB367B-7C1C-454F-B19A-FD2A7A331B8A}"/>
              </a:ext>
            </a:extLst>
          </p:cNvPr>
          <p:cNvSpPr txBox="1"/>
          <p:nvPr/>
        </p:nvSpPr>
        <p:spPr>
          <a:xfrm>
            <a:off x="4983445" y="837272"/>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Pitanja</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8" name="Group 1">
            <a:extLst>
              <a:ext uri="{FF2B5EF4-FFF2-40B4-BE49-F238E27FC236}">
                <a16:creationId xmlns:a16="http://schemas.microsoft.com/office/drawing/2014/main" id="{4C0B84F0-6A3A-46DF-B375-6E89D4F01E86}"/>
              </a:ext>
            </a:extLst>
          </p:cNvPr>
          <p:cNvGrpSpPr/>
          <p:nvPr/>
        </p:nvGrpSpPr>
        <p:grpSpPr>
          <a:xfrm>
            <a:off x="413287" y="2157932"/>
            <a:ext cx="1289518" cy="4225084"/>
            <a:chOff x="3850310" y="1776627"/>
            <a:chExt cx="1289518" cy="4225084"/>
          </a:xfrm>
          <a:solidFill>
            <a:schemeClr val="bg1"/>
          </a:solidFill>
        </p:grpSpPr>
        <p:sp>
          <p:nvSpPr>
            <p:cNvPr id="49" name="Hexagon 2">
              <a:extLst>
                <a:ext uri="{FF2B5EF4-FFF2-40B4-BE49-F238E27FC236}">
                  <a16:creationId xmlns:a16="http://schemas.microsoft.com/office/drawing/2014/main" id="{06AD43F0-E64F-4337-BFFF-5332758D32F0}"/>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50" name="Hexagon 3">
              <a:extLst>
                <a:ext uri="{FF2B5EF4-FFF2-40B4-BE49-F238E27FC236}">
                  <a16:creationId xmlns:a16="http://schemas.microsoft.com/office/drawing/2014/main" id="{8E28FB9D-1119-4DE4-B31E-4C63D9CEC10A}"/>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51" name="Hexagon 4">
              <a:extLst>
                <a:ext uri="{FF2B5EF4-FFF2-40B4-BE49-F238E27FC236}">
                  <a16:creationId xmlns:a16="http://schemas.microsoft.com/office/drawing/2014/main" id="{1FF96AD2-CCD0-449C-9135-AA89FE1B2FD5}"/>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52" name="Hexagon 5">
              <a:extLst>
                <a:ext uri="{FF2B5EF4-FFF2-40B4-BE49-F238E27FC236}">
                  <a16:creationId xmlns:a16="http://schemas.microsoft.com/office/drawing/2014/main" id="{ADFE9B2B-1F3A-489B-810A-75DD624AE9B0}"/>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53" name="Hexagon 6">
              <a:extLst>
                <a:ext uri="{FF2B5EF4-FFF2-40B4-BE49-F238E27FC236}">
                  <a16:creationId xmlns:a16="http://schemas.microsoft.com/office/drawing/2014/main" id="{3A0D06CE-88E0-4590-AEDD-7C58C30E3EA5}"/>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pic>
        <p:nvPicPr>
          <p:cNvPr id="54" name="Picture 53">
            <a:extLst>
              <a:ext uri="{FF2B5EF4-FFF2-40B4-BE49-F238E27FC236}">
                <a16:creationId xmlns:a16="http://schemas.microsoft.com/office/drawing/2014/main" id="{D75C7018-434B-4213-AEE9-6ED90F3CDC0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09449" y="2282880"/>
            <a:ext cx="680887" cy="680887"/>
          </a:xfrm>
          <a:prstGeom prst="rect">
            <a:avLst/>
          </a:prstGeom>
          <a:noFill/>
          <a:effectLst>
            <a:outerShdw blurRad="50800" dist="50800" dir="5400000" sx="1000" sy="1000" algn="ctr" rotWithShape="0">
              <a:schemeClr val="tx1"/>
            </a:outerShdw>
          </a:effectLst>
        </p:spPr>
      </p:pic>
      <p:pic>
        <p:nvPicPr>
          <p:cNvPr id="55" name="Picture 54">
            <a:extLst>
              <a:ext uri="{FF2B5EF4-FFF2-40B4-BE49-F238E27FC236}">
                <a16:creationId xmlns:a16="http://schemas.microsoft.com/office/drawing/2014/main" id="{E7324235-D433-4370-9867-3942A4D4DF10}"/>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772" y="3189775"/>
            <a:ext cx="648942" cy="510432"/>
          </a:xfrm>
          <a:prstGeom prst="rect">
            <a:avLst/>
          </a:prstGeom>
          <a:solidFill>
            <a:schemeClr val="bg1"/>
          </a:solidFill>
        </p:spPr>
      </p:pic>
      <p:sp>
        <p:nvSpPr>
          <p:cNvPr id="56" name="Rectangle 9">
            <a:extLst>
              <a:ext uri="{FF2B5EF4-FFF2-40B4-BE49-F238E27FC236}">
                <a16:creationId xmlns:a16="http://schemas.microsoft.com/office/drawing/2014/main" id="{01F24FD1-279A-42E3-8995-5AC1D1C3CAB7}"/>
              </a:ext>
            </a:extLst>
          </p:cNvPr>
          <p:cNvSpPr/>
          <p:nvPr/>
        </p:nvSpPr>
        <p:spPr>
          <a:xfrm>
            <a:off x="570856" y="566756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Freeform 34">
            <a:extLst>
              <a:ext uri="{FF2B5EF4-FFF2-40B4-BE49-F238E27FC236}">
                <a16:creationId xmlns:a16="http://schemas.microsoft.com/office/drawing/2014/main" id="{761F0E87-1D49-4B86-859E-B363EF14F425}"/>
              </a:ext>
            </a:extLst>
          </p:cNvPr>
          <p:cNvSpPr>
            <a:spLocks noEditPoints="1"/>
          </p:cNvSpPr>
          <p:nvPr/>
        </p:nvSpPr>
        <p:spPr bwMode="auto">
          <a:xfrm>
            <a:off x="1190336" y="4789725"/>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58" name="Rectangle 33">
            <a:extLst>
              <a:ext uri="{FF2B5EF4-FFF2-40B4-BE49-F238E27FC236}">
                <a16:creationId xmlns:a16="http://schemas.microsoft.com/office/drawing/2014/main" id="{65801334-E623-4E63-931C-5B841E12F755}"/>
              </a:ext>
            </a:extLst>
          </p:cNvPr>
          <p:cNvSpPr>
            <a:spLocks noChangeArrowheads="1"/>
          </p:cNvSpPr>
          <p:nvPr/>
        </p:nvSpPr>
        <p:spPr bwMode="auto">
          <a:xfrm>
            <a:off x="1059359" y="5046689"/>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59" name="Picture 58">
            <a:extLst>
              <a:ext uri="{FF2B5EF4-FFF2-40B4-BE49-F238E27FC236}">
                <a16:creationId xmlns:a16="http://schemas.microsoft.com/office/drawing/2014/main" id="{4008CEDE-B306-4B8C-9E2B-FC4B1DA2AFB0}"/>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354287" y="3776453"/>
            <a:ext cx="971622" cy="971622"/>
          </a:xfrm>
          <a:prstGeom prst="rect">
            <a:avLst/>
          </a:prstGeom>
          <a:noFill/>
          <a:ln>
            <a:noFill/>
          </a:ln>
        </p:spPr>
      </p:pic>
      <p:pic>
        <p:nvPicPr>
          <p:cNvPr id="60" name="Graphic 59">
            <a:extLst>
              <a:ext uri="{FF2B5EF4-FFF2-40B4-BE49-F238E27FC236}">
                <a16:creationId xmlns:a16="http://schemas.microsoft.com/office/drawing/2014/main" id="{6DCBC124-7746-41CC-ACC6-512565AC990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7502" r="14504"/>
          <a:stretch/>
        </p:blipFill>
        <p:spPr>
          <a:xfrm>
            <a:off x="487114" y="572382"/>
            <a:ext cx="823966" cy="1211819"/>
          </a:xfrm>
          <a:prstGeom prst="rect">
            <a:avLst/>
          </a:prstGeom>
        </p:spPr>
      </p:pic>
    </p:spTree>
    <p:extLst>
      <p:ext uri="{BB962C8B-B14F-4D97-AF65-F5344CB8AC3E}">
        <p14:creationId xmlns:p14="http://schemas.microsoft.com/office/powerpoint/2010/main" val="56081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
            <a:extLst>
              <a:ext uri="{FF2B5EF4-FFF2-40B4-BE49-F238E27FC236}">
                <a16:creationId xmlns:a16="http://schemas.microsoft.com/office/drawing/2014/main" id="{EEF88D88-8709-4DD2-BA4D-BC3ABBD1D711}"/>
              </a:ext>
            </a:extLst>
          </p:cNvPr>
          <p:cNvGrpSpPr/>
          <p:nvPr/>
        </p:nvGrpSpPr>
        <p:grpSpPr>
          <a:xfrm>
            <a:off x="413287" y="2157932"/>
            <a:ext cx="1289518" cy="4225084"/>
            <a:chOff x="3850310" y="1776627"/>
            <a:chExt cx="1289518" cy="4225084"/>
          </a:xfrm>
          <a:solidFill>
            <a:schemeClr val="bg1"/>
          </a:solidFill>
        </p:grpSpPr>
        <p:sp>
          <p:nvSpPr>
            <p:cNvPr id="76" name="Hexagon 2">
              <a:extLst>
                <a:ext uri="{FF2B5EF4-FFF2-40B4-BE49-F238E27FC236}">
                  <a16:creationId xmlns:a16="http://schemas.microsoft.com/office/drawing/2014/main" id="{B9EA8CAF-E02C-4B0D-A635-67BF5B0142E7}"/>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7" name="Hexagon 3">
              <a:extLst>
                <a:ext uri="{FF2B5EF4-FFF2-40B4-BE49-F238E27FC236}">
                  <a16:creationId xmlns:a16="http://schemas.microsoft.com/office/drawing/2014/main" id="{47F71159-6F3C-452E-9BFC-9197DD18BB9D}"/>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8" name="Hexagon 4">
              <a:extLst>
                <a:ext uri="{FF2B5EF4-FFF2-40B4-BE49-F238E27FC236}">
                  <a16:creationId xmlns:a16="http://schemas.microsoft.com/office/drawing/2014/main" id="{440DCF2E-1BA0-456A-A9D1-2FF741EC62BE}"/>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9" name="Hexagon 5">
              <a:extLst>
                <a:ext uri="{FF2B5EF4-FFF2-40B4-BE49-F238E27FC236}">
                  <a16:creationId xmlns:a16="http://schemas.microsoft.com/office/drawing/2014/main" id="{7469E3D8-DE27-4E05-9C19-9FBDD66D0509}"/>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0" name="Hexagon 6">
              <a:extLst>
                <a:ext uri="{FF2B5EF4-FFF2-40B4-BE49-F238E27FC236}">
                  <a16:creationId xmlns:a16="http://schemas.microsoft.com/office/drawing/2014/main" id="{27DAE7AB-85CB-442A-AB61-1EAEB3506E66}"/>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sp>
        <p:nvSpPr>
          <p:cNvPr id="81" name="Rectangle 80">
            <a:extLst>
              <a:ext uri="{FF2B5EF4-FFF2-40B4-BE49-F238E27FC236}">
                <a16:creationId xmlns:a16="http://schemas.microsoft.com/office/drawing/2014/main" id="{D08EB11E-6205-48C1-A3C4-4BBAF0E8C20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D1E1ECC-D287-4825-95CD-ADFEB2CAF2A1}"/>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8C6F866-3881-4C7E-9236-AD3A7230344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11436B-407D-4BAD-9EC5-8B780615451A}"/>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36E2005D-C8E3-4364-8997-93BE28A1B95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09449" y="2282880"/>
            <a:ext cx="680887" cy="680887"/>
          </a:xfrm>
          <a:prstGeom prst="rect">
            <a:avLst/>
          </a:prstGeom>
          <a:noFill/>
          <a:effectLst>
            <a:outerShdw blurRad="50800" dist="50800" dir="5400000" sx="1000" sy="1000" algn="ctr" rotWithShape="0">
              <a:schemeClr val="tx1"/>
            </a:outerShdw>
          </a:effectLst>
        </p:spPr>
      </p:pic>
      <p:pic>
        <p:nvPicPr>
          <p:cNvPr id="99" name="Picture 98">
            <a:extLst>
              <a:ext uri="{FF2B5EF4-FFF2-40B4-BE49-F238E27FC236}">
                <a16:creationId xmlns:a16="http://schemas.microsoft.com/office/drawing/2014/main" id="{4CAFEBA9-1F0D-4BC8-8EA6-A5CDE5BCA62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772" y="3189775"/>
            <a:ext cx="648942" cy="510432"/>
          </a:xfrm>
          <a:prstGeom prst="rect">
            <a:avLst/>
          </a:prstGeom>
          <a:solidFill>
            <a:schemeClr val="bg1"/>
          </a:solidFill>
        </p:spPr>
      </p:pic>
      <p:sp>
        <p:nvSpPr>
          <p:cNvPr id="100" name="Rectangle 9">
            <a:extLst>
              <a:ext uri="{FF2B5EF4-FFF2-40B4-BE49-F238E27FC236}">
                <a16:creationId xmlns:a16="http://schemas.microsoft.com/office/drawing/2014/main" id="{D76CACD5-00E6-4487-AC54-1D11F5F68D34}"/>
              </a:ext>
            </a:extLst>
          </p:cNvPr>
          <p:cNvSpPr/>
          <p:nvPr/>
        </p:nvSpPr>
        <p:spPr>
          <a:xfrm>
            <a:off x="570856" y="566756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Freeform 34">
            <a:extLst>
              <a:ext uri="{FF2B5EF4-FFF2-40B4-BE49-F238E27FC236}">
                <a16:creationId xmlns:a16="http://schemas.microsoft.com/office/drawing/2014/main" id="{B6454E26-36AF-4D5A-8ED4-0F2528F64018}"/>
              </a:ext>
            </a:extLst>
          </p:cNvPr>
          <p:cNvSpPr>
            <a:spLocks noEditPoints="1"/>
          </p:cNvSpPr>
          <p:nvPr/>
        </p:nvSpPr>
        <p:spPr bwMode="auto">
          <a:xfrm>
            <a:off x="1190336" y="4789725"/>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103" name="Rectangle 33">
            <a:extLst>
              <a:ext uri="{FF2B5EF4-FFF2-40B4-BE49-F238E27FC236}">
                <a16:creationId xmlns:a16="http://schemas.microsoft.com/office/drawing/2014/main" id="{97FB680B-69F0-49BE-9DFE-B3A4D7DE9D04}"/>
              </a:ext>
            </a:extLst>
          </p:cNvPr>
          <p:cNvSpPr>
            <a:spLocks noChangeArrowheads="1"/>
          </p:cNvSpPr>
          <p:nvPr/>
        </p:nvSpPr>
        <p:spPr bwMode="auto">
          <a:xfrm>
            <a:off x="1059359" y="5046689"/>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A74578-814B-4D22-8644-92869F352CA7}"/>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354287" y="3776453"/>
            <a:ext cx="971622" cy="971622"/>
          </a:xfrm>
          <a:prstGeom prst="rect">
            <a:avLst/>
          </a:prstGeom>
          <a:noFill/>
          <a:ln>
            <a:noFill/>
          </a:ln>
        </p:spPr>
      </p:pic>
      <p:sp>
        <p:nvSpPr>
          <p:cNvPr id="35" name="Rectangle 34">
            <a:extLst>
              <a:ext uri="{FF2B5EF4-FFF2-40B4-BE49-F238E27FC236}">
                <a16:creationId xmlns:a16="http://schemas.microsoft.com/office/drawing/2014/main" id="{F4EA709B-7001-4F6F-9105-23109DDB7975}"/>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DB6772-4B2F-4CC2-9CEC-EB6E6C5B9845}"/>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8385E1-F11B-4A21-9B2F-D662BAA65BA8}"/>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5A21D7-CC00-4173-8538-584A0A11533B}"/>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E89519-AE85-4B39-BF47-3174F35D95A4}"/>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6</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0D7165A-894B-4E12-9045-2010F7011200}"/>
              </a:ext>
            </a:extLst>
          </p:cNvPr>
          <p:cNvSpPr txBox="1"/>
          <p:nvPr/>
        </p:nvSpPr>
        <p:spPr>
          <a:xfrm>
            <a:off x="4983445" y="837272"/>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Pitanja</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582795EE-84A8-4DD1-A94D-F429D27CCB32}"/>
              </a:ext>
            </a:extLst>
          </p:cNvPr>
          <p:cNvPicPr/>
          <p:nvPr/>
        </p:nvPicPr>
        <p:blipFill rotWithShape="1">
          <a:blip r:embed="rId8" cstate="print">
            <a:extLst>
              <a:ext uri="{28A0092B-C50C-407E-A947-70E740481C1C}">
                <a14:useLocalDpi xmlns:a14="http://schemas.microsoft.com/office/drawing/2010/main" val="0"/>
              </a:ext>
            </a:extLst>
          </a:blip>
          <a:srcRect t="3280"/>
          <a:stretch/>
        </p:blipFill>
        <p:spPr bwMode="auto">
          <a:xfrm>
            <a:off x="5544457" y="2307513"/>
            <a:ext cx="6293256" cy="4550487"/>
          </a:xfrm>
          <a:prstGeom prst="rect">
            <a:avLst/>
          </a:prstGeom>
          <a:noFill/>
          <a:ln>
            <a:noFill/>
          </a:ln>
          <a:extLst>
            <a:ext uri="{53640926-AAD7-44D8-BBD7-CCE9431645EC}">
              <a14:shadowObscured xmlns:a14="http://schemas.microsoft.com/office/drawing/2010/main"/>
            </a:ext>
          </a:extLst>
        </p:spPr>
      </p:pic>
      <p:graphicFrame>
        <p:nvGraphicFramePr>
          <p:cNvPr id="42" name="Table 41">
            <a:extLst>
              <a:ext uri="{FF2B5EF4-FFF2-40B4-BE49-F238E27FC236}">
                <a16:creationId xmlns:a16="http://schemas.microsoft.com/office/drawing/2014/main" id="{DEA19120-5160-4E43-9632-5DAE44DD5DCD}"/>
              </a:ext>
            </a:extLst>
          </p:cNvPr>
          <p:cNvGraphicFramePr>
            <a:graphicFrameLocks noGrp="1"/>
          </p:cNvGraphicFramePr>
          <p:nvPr>
            <p:extLst>
              <p:ext uri="{D42A27DB-BD31-4B8C-83A1-F6EECF244321}">
                <p14:modId xmlns:p14="http://schemas.microsoft.com/office/powerpoint/2010/main" val="2857095710"/>
              </p:ext>
            </p:extLst>
          </p:nvPr>
        </p:nvGraphicFramePr>
        <p:xfrm>
          <a:off x="1795704" y="1606713"/>
          <a:ext cx="4100897" cy="1285621"/>
        </p:xfrm>
        <a:graphic>
          <a:graphicData uri="http://schemas.openxmlformats.org/drawingml/2006/table">
            <a:tbl>
              <a:tblPr firstRow="1" firstCol="1" bandRow="1"/>
              <a:tblGrid>
                <a:gridCol w="2137259">
                  <a:extLst>
                    <a:ext uri="{9D8B030D-6E8A-4147-A177-3AD203B41FA5}">
                      <a16:colId xmlns:a16="http://schemas.microsoft.com/office/drawing/2014/main" val="3938332481"/>
                    </a:ext>
                  </a:extLst>
                </a:gridCol>
                <a:gridCol w="1963638">
                  <a:extLst>
                    <a:ext uri="{9D8B030D-6E8A-4147-A177-3AD203B41FA5}">
                      <a16:colId xmlns:a16="http://schemas.microsoft.com/office/drawing/2014/main" val="391202543"/>
                    </a:ext>
                  </a:extLst>
                </a:gridCol>
              </a:tblGrid>
              <a:tr h="114193">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Postavljena histereza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F3C"/>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Stvarna histereza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F3C"/>
                    </a:solidFill>
                  </a:tcPr>
                </a:tc>
                <a:extLst>
                  <a:ext uri="{0D108BD9-81ED-4DB2-BD59-A6C34878D82A}">
                    <a16:rowId xmlns:a16="http://schemas.microsoft.com/office/drawing/2014/main" val="4066154118"/>
                  </a:ext>
                </a:extLst>
              </a:tr>
              <a:tr h="0">
                <a:tc>
                  <a:txBody>
                    <a:bodyPr/>
                    <a:lstStyle/>
                    <a:p>
                      <a:pPr algn="ctr">
                        <a:lnSpc>
                          <a:spcPct val="150000"/>
                        </a:lnSpc>
                        <a:spcBef>
                          <a:spcPts val="300"/>
                        </a:spcBef>
                        <a:spcAft>
                          <a:spcPts val="0"/>
                        </a:spcAft>
                      </a:pPr>
                      <a:r>
                        <a:rPr lang="hr-HR" sz="1600" dirty="0">
                          <a:effectLst/>
                          <a:latin typeface="Symbol" panose="05050102010706020507" pitchFamily="18" charset="2"/>
                          <a:ea typeface="Times New Roman" panose="02020603050405020304" pitchFamily="18" charset="0"/>
                        </a:rPr>
                        <a:t>D</a:t>
                      </a:r>
                      <a:r>
                        <a:rPr lang="hr-HR" sz="1600" i="1" dirty="0">
                          <a:effectLst/>
                          <a:latin typeface="Arial" panose="020B0604020202020204" pitchFamily="34" charset="0"/>
                          <a:ea typeface="Times New Roman" panose="02020603050405020304" pitchFamily="18" charset="0"/>
                          <a:cs typeface="Arial" panose="020B0604020202020204" pitchFamily="34" charset="0"/>
                        </a:rPr>
                        <a:t>T</a:t>
                      </a:r>
                      <a:r>
                        <a:rPr lang="hr-HR" sz="1600" dirty="0">
                          <a:effectLst/>
                          <a:latin typeface="Arial" panose="020B0604020202020204" pitchFamily="34" charset="0"/>
                          <a:ea typeface="Times New Roman" panose="02020603050405020304" pitchFamily="18" charset="0"/>
                          <a:cs typeface="Arial" panose="020B0604020202020204" pitchFamily="34" charset="0"/>
                        </a:rPr>
                        <a:t> = 3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5,11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138324757"/>
                  </a:ext>
                </a:extLst>
              </a:tr>
              <a:tr h="0">
                <a:tc>
                  <a:txBody>
                    <a:bodyPr/>
                    <a:lstStyle/>
                    <a:p>
                      <a:pPr algn="ctr">
                        <a:lnSpc>
                          <a:spcPct val="150000"/>
                        </a:lnSpc>
                        <a:spcBef>
                          <a:spcPts val="300"/>
                        </a:spcBef>
                        <a:spcAft>
                          <a:spcPts val="0"/>
                        </a:spcAft>
                      </a:pPr>
                      <a:r>
                        <a:rPr lang="hr-HR" sz="1600" dirty="0">
                          <a:effectLst/>
                          <a:latin typeface="Symbol" panose="05050102010706020507" pitchFamily="18" charset="2"/>
                          <a:ea typeface="Times New Roman" panose="02020603050405020304" pitchFamily="18" charset="0"/>
                        </a:rPr>
                        <a:t>D</a:t>
                      </a:r>
                      <a:r>
                        <a:rPr lang="hr-HR" sz="1600" i="1" dirty="0">
                          <a:effectLst/>
                          <a:latin typeface="Arial" panose="020B0604020202020204" pitchFamily="34" charset="0"/>
                          <a:ea typeface="Times New Roman" panose="02020603050405020304" pitchFamily="18" charset="0"/>
                          <a:cs typeface="Arial" panose="020B0604020202020204" pitchFamily="34" charset="0"/>
                        </a:rPr>
                        <a:t>T</a:t>
                      </a:r>
                      <a:r>
                        <a:rPr lang="hr-HR" sz="1600" dirty="0">
                          <a:effectLst/>
                          <a:latin typeface="Arial" panose="020B0604020202020204" pitchFamily="34" charset="0"/>
                          <a:ea typeface="Times New Roman" panose="02020603050405020304" pitchFamily="18" charset="0"/>
                          <a:cs typeface="Arial" panose="020B0604020202020204" pitchFamily="34" charset="0"/>
                        </a:rPr>
                        <a:t> = 6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74C5"/>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7,81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74C5"/>
                    </a:solidFill>
                  </a:tcPr>
                </a:tc>
                <a:extLst>
                  <a:ext uri="{0D108BD9-81ED-4DB2-BD59-A6C34878D82A}">
                    <a16:rowId xmlns:a16="http://schemas.microsoft.com/office/drawing/2014/main" val="2240055454"/>
                  </a:ext>
                </a:extLst>
              </a:tr>
              <a:tr h="0">
                <a:tc>
                  <a:txBody>
                    <a:bodyPr/>
                    <a:lstStyle/>
                    <a:p>
                      <a:pPr algn="ctr">
                        <a:lnSpc>
                          <a:spcPct val="150000"/>
                        </a:lnSpc>
                        <a:spcBef>
                          <a:spcPts val="300"/>
                        </a:spcBef>
                        <a:spcAft>
                          <a:spcPts val="0"/>
                        </a:spcAft>
                      </a:pPr>
                      <a:r>
                        <a:rPr lang="hr-HR" sz="1600" dirty="0">
                          <a:effectLst/>
                          <a:latin typeface="Symbol" panose="05050102010706020507" pitchFamily="18" charset="2"/>
                          <a:ea typeface="Times New Roman" panose="02020603050405020304" pitchFamily="18" charset="0"/>
                        </a:rPr>
                        <a:t>D</a:t>
                      </a:r>
                      <a:r>
                        <a:rPr lang="hr-HR" sz="1600" i="1" dirty="0">
                          <a:effectLst/>
                          <a:latin typeface="Arial" panose="020B0604020202020204" pitchFamily="34" charset="0"/>
                          <a:ea typeface="Times New Roman" panose="02020603050405020304" pitchFamily="18" charset="0"/>
                          <a:cs typeface="Arial" panose="020B0604020202020204" pitchFamily="34" charset="0"/>
                        </a:rPr>
                        <a:t>T</a:t>
                      </a:r>
                      <a:r>
                        <a:rPr lang="hr-HR" sz="1600" dirty="0">
                          <a:effectLst/>
                          <a:latin typeface="Arial" panose="020B0604020202020204" pitchFamily="34" charset="0"/>
                          <a:ea typeface="Times New Roman" panose="02020603050405020304" pitchFamily="18" charset="0"/>
                          <a:cs typeface="Arial" panose="020B0604020202020204" pitchFamily="34" charset="0"/>
                        </a:rPr>
                        <a:t> = 9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50000"/>
                        </a:lnSpc>
                        <a:spcBef>
                          <a:spcPts val="300"/>
                        </a:spcBef>
                        <a:spcAft>
                          <a:spcPts val="0"/>
                        </a:spcAft>
                      </a:pPr>
                      <a:r>
                        <a:rPr lang="hr-HR" sz="1600" dirty="0">
                          <a:effectLst/>
                          <a:latin typeface="Arial" panose="020B0604020202020204" pitchFamily="34" charset="0"/>
                          <a:ea typeface="Times New Roman" panose="02020603050405020304" pitchFamily="18" charset="0"/>
                          <a:cs typeface="Arial" panose="020B0604020202020204" pitchFamily="34" charset="0"/>
                        </a:rPr>
                        <a:t>10,64 °C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839827768"/>
                  </a:ext>
                </a:extLst>
              </a:tr>
            </a:tbl>
          </a:graphicData>
        </a:graphic>
      </p:graphicFrame>
      <p:pic>
        <p:nvPicPr>
          <p:cNvPr id="45" name="Graphic 44">
            <a:extLst>
              <a:ext uri="{FF2B5EF4-FFF2-40B4-BE49-F238E27FC236}">
                <a16:creationId xmlns:a16="http://schemas.microsoft.com/office/drawing/2014/main" id="{76B923DB-BC97-41EE-A529-F083BCA1438A}"/>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7502" r="14504"/>
          <a:stretch/>
        </p:blipFill>
        <p:spPr>
          <a:xfrm>
            <a:off x="487114" y="572382"/>
            <a:ext cx="823966" cy="1211819"/>
          </a:xfrm>
          <a:prstGeom prst="rect">
            <a:avLst/>
          </a:prstGeom>
        </p:spPr>
      </p:pic>
      <p:pic>
        <p:nvPicPr>
          <p:cNvPr id="46" name="Picture 45">
            <a:extLst>
              <a:ext uri="{FF2B5EF4-FFF2-40B4-BE49-F238E27FC236}">
                <a16:creationId xmlns:a16="http://schemas.microsoft.com/office/drawing/2014/main" id="{B12F071A-6CF3-40A5-9573-A69574B7C6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73651" y="766308"/>
            <a:ext cx="823965" cy="823965"/>
          </a:xfrm>
          <a:prstGeom prst="rect">
            <a:avLst/>
          </a:prstGeom>
        </p:spPr>
      </p:pic>
    </p:spTree>
    <p:extLst>
      <p:ext uri="{BB962C8B-B14F-4D97-AF65-F5344CB8AC3E}">
        <p14:creationId xmlns:p14="http://schemas.microsoft.com/office/powerpoint/2010/main" val="420112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
            <a:extLst>
              <a:ext uri="{FF2B5EF4-FFF2-40B4-BE49-F238E27FC236}">
                <a16:creationId xmlns:a16="http://schemas.microsoft.com/office/drawing/2014/main" id="{EEF88D88-8709-4DD2-BA4D-BC3ABBD1D711}"/>
              </a:ext>
            </a:extLst>
          </p:cNvPr>
          <p:cNvGrpSpPr/>
          <p:nvPr/>
        </p:nvGrpSpPr>
        <p:grpSpPr>
          <a:xfrm>
            <a:off x="413287" y="2157932"/>
            <a:ext cx="1289518" cy="4225084"/>
            <a:chOff x="3850310" y="1776627"/>
            <a:chExt cx="1289518" cy="4225084"/>
          </a:xfrm>
          <a:solidFill>
            <a:schemeClr val="bg1"/>
          </a:solidFill>
        </p:grpSpPr>
        <p:sp>
          <p:nvSpPr>
            <p:cNvPr id="76" name="Hexagon 2">
              <a:extLst>
                <a:ext uri="{FF2B5EF4-FFF2-40B4-BE49-F238E27FC236}">
                  <a16:creationId xmlns:a16="http://schemas.microsoft.com/office/drawing/2014/main" id="{B9EA8CAF-E02C-4B0D-A635-67BF5B0142E7}"/>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7" name="Hexagon 3">
              <a:extLst>
                <a:ext uri="{FF2B5EF4-FFF2-40B4-BE49-F238E27FC236}">
                  <a16:creationId xmlns:a16="http://schemas.microsoft.com/office/drawing/2014/main" id="{47F71159-6F3C-452E-9BFC-9197DD18BB9D}"/>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8" name="Hexagon 4">
              <a:extLst>
                <a:ext uri="{FF2B5EF4-FFF2-40B4-BE49-F238E27FC236}">
                  <a16:creationId xmlns:a16="http://schemas.microsoft.com/office/drawing/2014/main" id="{440DCF2E-1BA0-456A-A9D1-2FF741EC62BE}"/>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9" name="Hexagon 5">
              <a:extLst>
                <a:ext uri="{FF2B5EF4-FFF2-40B4-BE49-F238E27FC236}">
                  <a16:creationId xmlns:a16="http://schemas.microsoft.com/office/drawing/2014/main" id="{7469E3D8-DE27-4E05-9C19-9FBDD66D0509}"/>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0" name="Hexagon 6">
              <a:extLst>
                <a:ext uri="{FF2B5EF4-FFF2-40B4-BE49-F238E27FC236}">
                  <a16:creationId xmlns:a16="http://schemas.microsoft.com/office/drawing/2014/main" id="{27DAE7AB-85CB-442A-AB61-1EAEB3506E66}"/>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sp>
        <p:nvSpPr>
          <p:cNvPr id="81" name="Rectangle 80">
            <a:extLst>
              <a:ext uri="{FF2B5EF4-FFF2-40B4-BE49-F238E27FC236}">
                <a16:creationId xmlns:a16="http://schemas.microsoft.com/office/drawing/2014/main" id="{D08EB11E-6205-48C1-A3C4-4BBAF0E8C20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D1E1ECC-D287-4825-95CD-ADFEB2CAF2A1}"/>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8C6F866-3881-4C7E-9236-AD3A7230344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11436B-407D-4BAD-9EC5-8B780615451A}"/>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36E2005D-C8E3-4364-8997-93BE28A1B95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09449" y="2282880"/>
            <a:ext cx="680887" cy="680887"/>
          </a:xfrm>
          <a:prstGeom prst="rect">
            <a:avLst/>
          </a:prstGeom>
          <a:noFill/>
          <a:effectLst>
            <a:outerShdw blurRad="50800" dist="50800" dir="5400000" sx="1000" sy="1000" algn="ctr" rotWithShape="0">
              <a:schemeClr val="tx1"/>
            </a:outerShdw>
          </a:effectLst>
        </p:spPr>
      </p:pic>
      <p:pic>
        <p:nvPicPr>
          <p:cNvPr id="99" name="Picture 98">
            <a:extLst>
              <a:ext uri="{FF2B5EF4-FFF2-40B4-BE49-F238E27FC236}">
                <a16:creationId xmlns:a16="http://schemas.microsoft.com/office/drawing/2014/main" id="{4CAFEBA9-1F0D-4BC8-8EA6-A5CDE5BCA62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772" y="3189775"/>
            <a:ext cx="648942" cy="510432"/>
          </a:xfrm>
          <a:prstGeom prst="rect">
            <a:avLst/>
          </a:prstGeom>
          <a:solidFill>
            <a:schemeClr val="bg1"/>
          </a:solidFill>
        </p:spPr>
      </p:pic>
      <p:sp>
        <p:nvSpPr>
          <p:cNvPr id="100" name="Rectangle 9">
            <a:extLst>
              <a:ext uri="{FF2B5EF4-FFF2-40B4-BE49-F238E27FC236}">
                <a16:creationId xmlns:a16="http://schemas.microsoft.com/office/drawing/2014/main" id="{D76CACD5-00E6-4487-AC54-1D11F5F68D34}"/>
              </a:ext>
            </a:extLst>
          </p:cNvPr>
          <p:cNvSpPr/>
          <p:nvPr/>
        </p:nvSpPr>
        <p:spPr>
          <a:xfrm>
            <a:off x="570856" y="566756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Freeform 34">
            <a:extLst>
              <a:ext uri="{FF2B5EF4-FFF2-40B4-BE49-F238E27FC236}">
                <a16:creationId xmlns:a16="http://schemas.microsoft.com/office/drawing/2014/main" id="{B6454E26-36AF-4D5A-8ED4-0F2528F64018}"/>
              </a:ext>
            </a:extLst>
          </p:cNvPr>
          <p:cNvSpPr>
            <a:spLocks noEditPoints="1"/>
          </p:cNvSpPr>
          <p:nvPr/>
        </p:nvSpPr>
        <p:spPr bwMode="auto">
          <a:xfrm>
            <a:off x="1190336" y="4789725"/>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103" name="Rectangle 33">
            <a:extLst>
              <a:ext uri="{FF2B5EF4-FFF2-40B4-BE49-F238E27FC236}">
                <a16:creationId xmlns:a16="http://schemas.microsoft.com/office/drawing/2014/main" id="{97FB680B-69F0-49BE-9DFE-B3A4D7DE9D04}"/>
              </a:ext>
            </a:extLst>
          </p:cNvPr>
          <p:cNvSpPr>
            <a:spLocks noChangeArrowheads="1"/>
          </p:cNvSpPr>
          <p:nvPr/>
        </p:nvSpPr>
        <p:spPr bwMode="auto">
          <a:xfrm>
            <a:off x="1059359" y="5046689"/>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A74578-814B-4D22-8644-92869F352CA7}"/>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354287" y="3776453"/>
            <a:ext cx="971622" cy="971622"/>
          </a:xfrm>
          <a:prstGeom prst="rect">
            <a:avLst/>
          </a:prstGeom>
          <a:noFill/>
          <a:ln>
            <a:noFill/>
          </a:ln>
        </p:spPr>
      </p:pic>
      <p:sp>
        <p:nvSpPr>
          <p:cNvPr id="35" name="Rectangle 34">
            <a:extLst>
              <a:ext uri="{FF2B5EF4-FFF2-40B4-BE49-F238E27FC236}">
                <a16:creationId xmlns:a16="http://schemas.microsoft.com/office/drawing/2014/main" id="{F4EA709B-7001-4F6F-9105-23109DDB7975}"/>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DB6772-4B2F-4CC2-9CEC-EB6E6C5B9845}"/>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8385E1-F11B-4A21-9B2F-D662BAA65BA8}"/>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5A21D7-CC00-4173-8538-584A0A11533B}"/>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E89519-AE85-4B39-BF47-3174F35D95A4}"/>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6</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0D7165A-894B-4E12-9045-2010F7011200}"/>
              </a:ext>
            </a:extLst>
          </p:cNvPr>
          <p:cNvSpPr txBox="1"/>
          <p:nvPr/>
        </p:nvSpPr>
        <p:spPr>
          <a:xfrm>
            <a:off x="4983445" y="837272"/>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Pitanja</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5" name="Graphic 44">
            <a:extLst>
              <a:ext uri="{FF2B5EF4-FFF2-40B4-BE49-F238E27FC236}">
                <a16:creationId xmlns:a16="http://schemas.microsoft.com/office/drawing/2014/main" id="{76B923DB-BC97-41EE-A529-F083BCA1438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7502" r="14504"/>
          <a:stretch/>
        </p:blipFill>
        <p:spPr>
          <a:xfrm>
            <a:off x="487114" y="572382"/>
            <a:ext cx="823966" cy="1211819"/>
          </a:xfrm>
          <a:prstGeom prst="rect">
            <a:avLst/>
          </a:prstGeom>
        </p:spPr>
      </p:pic>
      <p:pic>
        <p:nvPicPr>
          <p:cNvPr id="46" name="Picture 45">
            <a:extLst>
              <a:ext uri="{FF2B5EF4-FFF2-40B4-BE49-F238E27FC236}">
                <a16:creationId xmlns:a16="http://schemas.microsoft.com/office/drawing/2014/main" id="{B12F071A-6CF3-40A5-9573-A69574B7C6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3651" y="766308"/>
            <a:ext cx="823965" cy="82396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48A144A-FED6-4EAD-84E9-03AF28F7D50F}"/>
                  </a:ext>
                </a:extLst>
              </p:cNvPr>
              <p:cNvSpPr txBox="1"/>
              <p:nvPr/>
            </p:nvSpPr>
            <p:spPr>
              <a:xfrm>
                <a:off x="1392907" y="1765520"/>
                <a:ext cx="609985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C</m:t>
                          </m:r>
                          <m:r>
                            <m:rPr>
                              <m:sty m:val="p"/>
                            </m:rPr>
                            <a:rPr lang="en-US" i="0">
                              <a:latin typeface="Cambria Math" panose="02040503050406030204" pitchFamily="18" charset="0"/>
                            </a:rPr>
                            <m:t>OP</m:t>
                          </m:r>
                        </m:e>
                        <m:sub>
                          <m:r>
                            <a:rPr lang="en-US" i="0">
                              <a:latin typeface="Cambria Math" panose="02040503050406030204" pitchFamily="18" charset="0"/>
                            </a:rPr>
                            <m:t>1,  </m:t>
                          </m:r>
                          <m:r>
                            <a:rPr lang="en-US" i="1">
                              <a:latin typeface="Cambria Math" panose="02040503050406030204" pitchFamily="18" charset="0"/>
                            </a:rPr>
                            <m:t>𝑜</m:t>
                          </m:r>
                          <m:f>
                            <m:fPr>
                              <m:type m:val="lin"/>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𝑜</m:t>
                              </m:r>
                            </m:den>
                          </m:f>
                          <m:r>
                            <a:rPr lang="en-US" i="1">
                              <a:latin typeface="Cambria Math" panose="02040503050406030204" pitchFamily="18" charset="0"/>
                            </a:rPr>
                            <m:t>𝑓𝑓</m:t>
                          </m:r>
                        </m:sub>
                      </m:sSub>
                      <m:r>
                        <a:rPr lang="en-US" i="0">
                          <a:latin typeface="Cambria Math" panose="02040503050406030204" pitchFamily="18" charset="0"/>
                        </a:rPr>
                        <m:t>=0,090982 </m:t>
                      </m:r>
                      <m:sSub>
                        <m:sSubPr>
                          <m:ctrlPr>
                            <a:rPr lang="en-US" i="1">
                              <a:latin typeface="Cambria Math" panose="02040503050406030204" pitchFamily="18" charset="0"/>
                            </a:rPr>
                          </m:ctrlPr>
                        </m:sSubPr>
                        <m:e>
                          <m:r>
                            <a:rPr lang="en-US" i="1">
                              <a:latin typeface="Cambria Math" panose="02040503050406030204" pitchFamily="18" charset="0"/>
                            </a:rPr>
                            <m:t>𝑇</m:t>
                          </m:r>
                        </m:e>
                        <m:sub>
                          <m:r>
                            <m:rPr>
                              <m:sty m:val="p"/>
                            </m:rPr>
                            <a:rPr lang="en-US" i="0">
                              <a:latin typeface="Cambria Math" panose="02040503050406030204" pitchFamily="18" charset="0"/>
                            </a:rPr>
                            <m:t>tlo</m:t>
                          </m:r>
                        </m:sub>
                      </m:sSub>
                      <m:r>
                        <a:rPr lang="en-US" i="0">
                          <a:latin typeface="Cambria Math" panose="02040503050406030204" pitchFamily="18" charset="0"/>
                        </a:rPr>
                        <m:t> + 3,511 </m:t>
                      </m:r>
                    </m:oMath>
                  </m:oMathPara>
                </a14:m>
                <a:endParaRPr lang="en-US" dirty="0"/>
              </a:p>
            </p:txBody>
          </p:sp>
        </mc:Choice>
        <mc:Fallback xmlns="">
          <p:sp>
            <p:nvSpPr>
              <p:cNvPr id="33" name="TextBox 32">
                <a:extLst>
                  <a:ext uri="{FF2B5EF4-FFF2-40B4-BE49-F238E27FC236}">
                    <a16:creationId xmlns:a16="http://schemas.microsoft.com/office/drawing/2014/main" id="{848A144A-FED6-4EAD-84E9-03AF28F7D50F}"/>
                  </a:ext>
                </a:extLst>
              </p:cNvPr>
              <p:cNvSpPr txBox="1">
                <a:spLocks noRot="1" noChangeAspect="1" noMove="1" noResize="1" noEditPoints="1" noAdjustHandles="1" noChangeArrowheads="1" noChangeShapeType="1" noTextEdit="1"/>
              </p:cNvSpPr>
              <p:nvPr/>
            </p:nvSpPr>
            <p:spPr>
              <a:xfrm>
                <a:off x="1392907" y="1765520"/>
                <a:ext cx="6099858" cy="391582"/>
              </a:xfrm>
              <a:prstGeom prst="rect">
                <a:avLst/>
              </a:prstGeom>
              <a:blipFill>
                <a:blip r:embed="rId11"/>
                <a:stretch>
                  <a:fillRect t="-48438" b="-12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A5C0C3-2DC3-4B12-93CC-985BF054C6C6}"/>
                  </a:ext>
                </a:extLst>
              </p:cNvPr>
              <p:cNvSpPr txBox="1"/>
              <p:nvPr/>
            </p:nvSpPr>
            <p:spPr>
              <a:xfrm>
                <a:off x="1059359" y="2177927"/>
                <a:ext cx="609985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C</m:t>
                          </m:r>
                          <m:r>
                            <m:rPr>
                              <m:sty m:val="p"/>
                            </m:rPr>
                            <a:rPr lang="en-US" i="0">
                              <a:latin typeface="Cambria Math" panose="02040503050406030204" pitchFamily="18" charset="0"/>
                            </a:rPr>
                            <m:t>OP</m:t>
                          </m:r>
                        </m:e>
                        <m:sub>
                          <m:r>
                            <a:rPr lang="en-US" i="0">
                              <a:latin typeface="Cambria Math" panose="02040503050406030204" pitchFamily="18" charset="0"/>
                            </a:rPr>
                            <m:t>1,</m:t>
                          </m:r>
                          <m:r>
                            <m:rPr>
                              <m:sty m:val="p"/>
                            </m:rPr>
                            <a:rPr lang="en-US" i="0">
                              <a:latin typeface="Cambria Math" panose="02040503050406030204" pitchFamily="18" charset="0"/>
                            </a:rPr>
                            <m:t>f</m:t>
                          </m:r>
                        </m:sub>
                      </m:sSub>
                      <m:r>
                        <a:rPr lang="en-US" i="0">
                          <a:latin typeface="Cambria Math" panose="02040503050406030204" pitchFamily="18" charset="0"/>
                        </a:rPr>
                        <m:t>=0,05375 </m:t>
                      </m:r>
                      <m:sSub>
                        <m:sSubPr>
                          <m:ctrlPr>
                            <a:rPr lang="en-US" i="1">
                              <a:latin typeface="Cambria Math" panose="02040503050406030204" pitchFamily="18" charset="0"/>
                            </a:rPr>
                          </m:ctrlPr>
                        </m:sSubPr>
                        <m:e>
                          <m:r>
                            <a:rPr lang="en-US" i="1">
                              <a:latin typeface="Cambria Math" panose="02040503050406030204" pitchFamily="18" charset="0"/>
                            </a:rPr>
                            <m:t>𝑇</m:t>
                          </m:r>
                        </m:e>
                        <m:sub>
                          <m:r>
                            <m:rPr>
                              <m:sty m:val="p"/>
                            </m:rPr>
                            <a:rPr lang="en-US" i="0">
                              <a:latin typeface="Cambria Math" panose="02040503050406030204" pitchFamily="18" charset="0"/>
                            </a:rPr>
                            <m:t>tlo</m:t>
                          </m:r>
                        </m:sub>
                      </m:sSub>
                      <m:r>
                        <a:rPr lang="en-US" i="0">
                          <a:latin typeface="Cambria Math" panose="02040503050406030204" pitchFamily="18" charset="0"/>
                        </a:rPr>
                        <m:t> + 3,903</m:t>
                      </m:r>
                    </m:oMath>
                  </m:oMathPara>
                </a14:m>
                <a:endParaRPr lang="en-US" dirty="0"/>
              </a:p>
            </p:txBody>
          </p:sp>
        </mc:Choice>
        <mc:Fallback xmlns="">
          <p:sp>
            <p:nvSpPr>
              <p:cNvPr id="43" name="TextBox 42">
                <a:extLst>
                  <a:ext uri="{FF2B5EF4-FFF2-40B4-BE49-F238E27FC236}">
                    <a16:creationId xmlns:a16="http://schemas.microsoft.com/office/drawing/2014/main" id="{91A5C0C3-2DC3-4B12-93CC-985BF054C6C6}"/>
                  </a:ext>
                </a:extLst>
              </p:cNvPr>
              <p:cNvSpPr txBox="1">
                <a:spLocks noRot="1" noChangeAspect="1" noMove="1" noResize="1" noEditPoints="1" noAdjustHandles="1" noChangeArrowheads="1" noChangeShapeType="1" noTextEdit="1"/>
              </p:cNvSpPr>
              <p:nvPr/>
            </p:nvSpPr>
            <p:spPr>
              <a:xfrm>
                <a:off x="1059359" y="2177927"/>
                <a:ext cx="6099858" cy="3815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FDA8B37-EDAE-4EE1-BE9E-0AA422F111EB}"/>
                  </a:ext>
                </a:extLst>
              </p:cNvPr>
              <p:cNvSpPr txBox="1"/>
              <p:nvPr/>
            </p:nvSpPr>
            <p:spPr>
              <a:xfrm>
                <a:off x="2502704" y="2579437"/>
                <a:ext cx="7760826" cy="683392"/>
              </a:xfrm>
              <a:prstGeom prst="rect">
                <a:avLst/>
              </a:prstGeom>
              <a:noFill/>
            </p:spPr>
            <p:txBody>
              <a:bodyPr wrap="square">
                <a:spAutoFit/>
              </a:bodyPr>
              <a:lstStyle/>
              <a:p>
                <a14:m>
                  <m:oMath xmlns:m="http://schemas.openxmlformats.org/officeDocument/2006/math">
                    <m:sSub>
                      <m:sSubPr>
                        <m:ctrlPr>
                          <a:rPr lang="en-US" i="1">
                            <a:effectLst/>
                            <a:latin typeface="Cambria Math" panose="02040503050406030204" pitchFamily="18" charset="0"/>
                          </a:rPr>
                        </m:ctrlPr>
                      </m:sSubPr>
                      <m:e>
                        <m:r>
                          <m:rPr>
                            <m:sty m:val="p"/>
                          </m:rPr>
                          <a:rPr lang="hr-HR" sz="1800">
                            <a:effectLst/>
                            <a:latin typeface="Cambria Math" panose="02040503050406030204" pitchFamily="18" charset="0"/>
                            <a:ea typeface="Times New Roman" panose="02020603050405020304" pitchFamily="18" charset="0"/>
                            <a:cs typeface="Times New Roman" panose="02020603050405020304" pitchFamily="18" charset="0"/>
                          </a:rPr>
                          <m:t>COP</m:t>
                        </m:r>
                      </m:e>
                      <m:sub>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𝑜𝑛</m:t>
                        </m:r>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hr-HR" sz="1800" i="1">
                            <a:effectLst/>
                            <a:latin typeface="Cambria Math" panose="02040503050406030204" pitchFamily="18" charset="0"/>
                            <a:ea typeface="Times New Roman" panose="02020603050405020304" pitchFamily="18" charset="0"/>
                            <a:cs typeface="Times New Roman" panose="02020603050405020304" pitchFamily="18" charset="0"/>
                          </a:rPr>
                          <m:t>𝑜𝑓𝑓</m:t>
                        </m:r>
                      </m:sub>
                    </m:sSub>
                  </m:oMath>
                </a14:m>
                <a:r>
                  <a:rPr lang="hr-HR" sz="1800" dirty="0">
                    <a:effectLst/>
                    <a:latin typeface="Times New Roman" panose="02020603050405020304" pitchFamily="18" charset="0"/>
                    <a:ea typeface="Times New Roman" panose="02020603050405020304" pitchFamily="18" charset="0"/>
                  </a:rPr>
                  <a:t> - </a:t>
                </a:r>
                <a:r>
                  <a:rPr lang="hr-HR" sz="1800" dirty="0">
                    <a:effectLst/>
                    <a:latin typeface="Arial" panose="020B0604020202020204" pitchFamily="34" charset="0"/>
                    <a:ea typeface="Times New Roman" panose="02020603050405020304" pitchFamily="18" charset="0"/>
                    <a:cs typeface="Arial" panose="020B0604020202020204" pitchFamily="34" charset="0"/>
                  </a:rPr>
                  <a:t>faktor grijanja u jednom satu za sustav u on/off načinu rada</a:t>
                </a:r>
                <a:endParaRPr lang="hr-HR" dirty="0">
                  <a:latin typeface="Arial" panose="020B0604020202020204" pitchFamily="34" charset="0"/>
                  <a:ea typeface="Times New Roman" panose="02020603050405020304" pitchFamily="18" charset="0"/>
                  <a:cs typeface="Arial" panose="020B0604020202020204" pitchFamily="34" charset="0"/>
                </a:endParaRPr>
              </a:p>
              <a:p>
                <a14:m>
                  <m:oMath xmlns:m="http://schemas.openxmlformats.org/officeDocument/2006/math">
                    <m:sSub>
                      <m:sSubPr>
                        <m:ctrlPr>
                          <a:rPr lang="en-US" i="1">
                            <a:effectLst/>
                            <a:latin typeface="Cambria Math" panose="02040503050406030204" pitchFamily="18" charset="0"/>
                          </a:rPr>
                        </m:ctrlPr>
                      </m:sSubPr>
                      <m:e>
                        <m:r>
                          <m:rPr>
                            <m:sty m:val="p"/>
                          </m:rPr>
                          <a:rPr lang="hr-HR" sz="1800">
                            <a:effectLst/>
                            <a:latin typeface="Cambria Math" panose="02040503050406030204" pitchFamily="18" charset="0"/>
                            <a:ea typeface="Times New Roman" panose="02020603050405020304" pitchFamily="18" charset="0"/>
                            <a:cs typeface="Times New Roman" panose="02020603050405020304" pitchFamily="18" charset="0"/>
                          </a:rPr>
                          <m:t>COP</m:t>
                        </m:r>
                      </m:e>
                      <m:sub>
                        <m:r>
                          <a:rPr lang="hr-HR" sz="1800">
                            <a:effectLst/>
                            <a:latin typeface="Cambria Math" panose="02040503050406030204" pitchFamily="18" charset="0"/>
                            <a:ea typeface="Times New Roman" panose="02020603050405020304" pitchFamily="18" charset="0"/>
                            <a:cs typeface="Times New Roman" panose="02020603050405020304" pitchFamily="18" charset="0"/>
                          </a:rPr>
                          <m:t>1,</m:t>
                        </m:r>
                        <m:r>
                          <m:rPr>
                            <m:sty m:val="p"/>
                          </m:rPr>
                          <a:rPr lang="hr-HR" sz="1800">
                            <a:effectLst/>
                            <a:latin typeface="Cambria Math" panose="02040503050406030204" pitchFamily="18" charset="0"/>
                            <a:ea typeface="Times New Roman" panose="02020603050405020304" pitchFamily="18" charset="0"/>
                            <a:cs typeface="Times New Roman" panose="02020603050405020304" pitchFamily="18" charset="0"/>
                          </a:rPr>
                          <m:t>f</m:t>
                        </m:r>
                      </m:sub>
                    </m:sSub>
                  </m:oMath>
                </a14:m>
                <a:r>
                  <a:rPr lang="hr-HR" sz="1800" dirty="0">
                    <a:effectLst/>
                    <a:latin typeface="Times New Roman" panose="02020603050405020304" pitchFamily="18" charset="0"/>
                    <a:ea typeface="Times New Roman" panose="02020603050405020304" pitchFamily="18" charset="0"/>
                  </a:rPr>
                  <a:t> - </a:t>
                </a:r>
                <a:r>
                  <a:rPr lang="hr-HR" sz="1800" dirty="0">
                    <a:effectLst/>
                    <a:latin typeface="Arial" panose="020B0604020202020204" pitchFamily="34" charset="0"/>
                    <a:ea typeface="Times New Roman" panose="02020603050405020304" pitchFamily="18" charset="0"/>
                    <a:cs typeface="Arial" panose="020B0604020202020204" pitchFamily="34" charset="0"/>
                  </a:rPr>
                  <a:t>faktor grijanja za frekvencijski reguliran sustav </a:t>
                </a:r>
                <a:endParaRPr lang="en-US" dirty="0">
                  <a:latin typeface="Arial" panose="020B0604020202020204" pitchFamily="34" charset="0"/>
                  <a:cs typeface="Arial" panose="020B0604020202020204" pitchFamily="34" charset="0"/>
                </a:endParaRPr>
              </a:p>
            </p:txBody>
          </p:sp>
        </mc:Choice>
        <mc:Fallback xmlns="">
          <p:sp>
            <p:nvSpPr>
              <p:cNvPr id="48" name="TextBox 47">
                <a:extLst>
                  <a:ext uri="{FF2B5EF4-FFF2-40B4-BE49-F238E27FC236}">
                    <a16:creationId xmlns:a16="http://schemas.microsoft.com/office/drawing/2014/main" id="{8FDA8B37-EDAE-4EE1-BE9E-0AA422F111EB}"/>
                  </a:ext>
                </a:extLst>
              </p:cNvPr>
              <p:cNvSpPr txBox="1">
                <a:spLocks noRot="1" noChangeAspect="1" noMove="1" noResize="1" noEditPoints="1" noAdjustHandles="1" noChangeArrowheads="1" noChangeShapeType="1" noTextEdit="1"/>
              </p:cNvSpPr>
              <p:nvPr/>
            </p:nvSpPr>
            <p:spPr>
              <a:xfrm>
                <a:off x="2502704" y="2579437"/>
                <a:ext cx="7760826" cy="683392"/>
              </a:xfrm>
              <a:prstGeom prst="rect">
                <a:avLst/>
              </a:prstGeom>
              <a:blipFill>
                <a:blip r:embed="rId13"/>
                <a:stretch>
                  <a:fillRect t="-4464" b="-11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178A01E-0B17-44B0-8BA3-65A6FC8EA079}"/>
                  </a:ext>
                </a:extLst>
              </p:cNvPr>
              <p:cNvSpPr txBox="1"/>
              <p:nvPr/>
            </p:nvSpPr>
            <p:spPr>
              <a:xfrm>
                <a:off x="509449" y="3410506"/>
                <a:ext cx="609985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𝑇</m:t>
                          </m:r>
                        </m:e>
                        <m:sub>
                          <m:r>
                            <m:rPr>
                              <m:sty m:val="p"/>
                            </m:rPr>
                            <a:rPr lang="en-US" i="0">
                              <a:latin typeface="Cambria Math" panose="02040503050406030204" pitchFamily="18" charset="0"/>
                            </a:rPr>
                            <m:t>tlo</m:t>
                          </m:r>
                        </m:sub>
                      </m:sSub>
                      <m:r>
                        <a:rPr lang="en-US" i="0">
                          <a:latin typeface="Cambria Math" panose="02040503050406030204" pitchFamily="18" charset="0"/>
                        </a:rPr>
                        <m:t>=0,15 </m:t>
                      </m:r>
                      <m:sSub>
                        <m:sSubPr>
                          <m:ctrlPr>
                            <a:rPr lang="en-US" i="1">
                              <a:latin typeface="Cambria Math" panose="02040503050406030204" pitchFamily="18" charset="0"/>
                            </a:rPr>
                          </m:ctrlPr>
                        </m:sSubPr>
                        <m:e>
                          <m:r>
                            <a:rPr lang="en-US" i="1">
                              <a:latin typeface="Cambria Math" panose="02040503050406030204" pitchFamily="18" charset="0"/>
                            </a:rPr>
                            <m:t>𝑇</m:t>
                          </m:r>
                        </m:e>
                        <m:sub>
                          <m:r>
                            <m:rPr>
                              <m:sty m:val="p"/>
                            </m:rPr>
                            <a:rPr lang="en-US" i="0">
                              <a:latin typeface="Cambria Math" panose="02040503050406030204" pitchFamily="18" charset="0"/>
                            </a:rPr>
                            <m:t>Z</m:t>
                          </m:r>
                        </m:sub>
                      </m:sSub>
                      <m:r>
                        <a:rPr lang="en-US" i="0">
                          <a:latin typeface="Cambria Math" panose="02040503050406030204" pitchFamily="18" charset="0"/>
                        </a:rPr>
                        <m:t>+1,5</m:t>
                      </m:r>
                      <m:r>
                        <a:rPr lang="hr-HR" b="0" i="0" smtClean="0">
                          <a:latin typeface="Cambria Math" panose="02040503050406030204" pitchFamily="18" charset="0"/>
                        </a:rPr>
                        <m:t> </m:t>
                      </m:r>
                    </m:oMath>
                  </m:oMathPara>
                </a14:m>
                <a:endParaRPr lang="en-US" dirty="0"/>
              </a:p>
            </p:txBody>
          </p:sp>
        </mc:Choice>
        <mc:Fallback xmlns="">
          <p:sp>
            <p:nvSpPr>
              <p:cNvPr id="49" name="TextBox 48">
                <a:extLst>
                  <a:ext uri="{FF2B5EF4-FFF2-40B4-BE49-F238E27FC236}">
                    <a16:creationId xmlns:a16="http://schemas.microsoft.com/office/drawing/2014/main" id="{9178A01E-0B17-44B0-8BA3-65A6FC8EA079}"/>
                  </a:ext>
                </a:extLst>
              </p:cNvPr>
              <p:cNvSpPr txBox="1">
                <a:spLocks noRot="1" noChangeAspect="1" noMove="1" noResize="1" noEditPoints="1" noAdjustHandles="1" noChangeArrowheads="1" noChangeShapeType="1" noTextEdit="1"/>
              </p:cNvSpPr>
              <p:nvPr/>
            </p:nvSpPr>
            <p:spPr>
              <a:xfrm>
                <a:off x="509449" y="3410506"/>
                <a:ext cx="6099858" cy="369332"/>
              </a:xfrm>
              <a:prstGeom prst="rect">
                <a:avLst/>
              </a:prstGeom>
              <a:blipFill>
                <a:blip r:embed="rId14"/>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3E385514-ADFA-4A4E-850A-599B427203D6}"/>
              </a:ext>
            </a:extLst>
          </p:cNvPr>
          <p:cNvSpPr txBox="1"/>
          <p:nvPr/>
        </p:nvSpPr>
        <p:spPr>
          <a:xfrm>
            <a:off x="4695105" y="3429414"/>
            <a:ext cx="6099858" cy="369332"/>
          </a:xfrm>
          <a:prstGeom prst="rect">
            <a:avLst/>
          </a:prstGeom>
          <a:noFill/>
        </p:spPr>
        <p:txBody>
          <a:bodyPr wrap="square">
            <a:spAutoFit/>
          </a:bodyPr>
          <a:lstStyle/>
          <a:p>
            <a:r>
              <a:rPr lang="hr-HR" sz="1800" dirty="0">
                <a:effectLst/>
                <a:latin typeface="Arial" panose="020B0604020202020204" pitchFamily="34" charset="0"/>
                <a:ea typeface="Times New Roman" panose="02020603050405020304" pitchFamily="18" charset="0"/>
                <a:cs typeface="Arial" panose="020B0604020202020204" pitchFamily="34" charset="0"/>
              </a:rPr>
              <a:t>- srednja temperatura izvora topline</a:t>
            </a:r>
            <a:endParaRPr 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29DD7A81-F393-401A-BDFC-7CF70E666014}"/>
                  </a:ext>
                </a:extLst>
              </p:cNvPr>
              <p:cNvSpPr txBox="1"/>
              <p:nvPr/>
            </p:nvSpPr>
            <p:spPr>
              <a:xfrm>
                <a:off x="2502704" y="3939134"/>
                <a:ext cx="8632142" cy="646331"/>
              </a:xfrm>
              <a:prstGeom prst="rect">
                <a:avLst/>
              </a:prstGeom>
              <a:noFill/>
            </p:spPr>
            <p:txBody>
              <a:bodyPr wrap="square">
                <a:spAutoFit/>
              </a:bodyPr>
              <a:lstStyle/>
              <a:p>
                <a:r>
                  <a:rPr lang="hr-HR" sz="1800" dirty="0">
                    <a:effectLst/>
                    <a:latin typeface="Arial" panose="020B0604020202020204" pitchFamily="34" charset="0"/>
                    <a:ea typeface="Times New Roman" panose="02020603050405020304" pitchFamily="18" charset="0"/>
                    <a:cs typeface="Arial" panose="020B0604020202020204" pitchFamily="34" charset="0"/>
                  </a:rPr>
                  <a:t>Dobivene satne vrijednosti tla iz jednadžbe za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𝑇</m:t>
                        </m:r>
                      </m:e>
                      <m:sub>
                        <m:r>
                          <m:rPr>
                            <m:sty m:val="p"/>
                          </m:rPr>
                          <a:rPr lang="en-US" i="0">
                            <a:latin typeface="Cambria Math" panose="02040503050406030204" pitchFamily="18" charset="0"/>
                          </a:rPr>
                          <m:t>tlo</m:t>
                        </m:r>
                      </m:sub>
                    </m:sSub>
                    <m:r>
                      <a:rPr lang="en-US" i="1">
                        <a:latin typeface="Cambria Math" panose="02040503050406030204" pitchFamily="18" charset="0"/>
                      </a:rPr>
                      <m:t> </m:t>
                    </m:r>
                  </m:oMath>
                </a14:m>
                <a:r>
                  <a:rPr lang="hr-HR" sz="1800" dirty="0">
                    <a:effectLst/>
                    <a:latin typeface="Arial" panose="020B0604020202020204" pitchFamily="34" charset="0"/>
                    <a:ea typeface="Times New Roman" panose="02020603050405020304" pitchFamily="18" charset="0"/>
                    <a:cs typeface="Arial" panose="020B0604020202020204" pitchFamily="34" charset="0"/>
                  </a:rPr>
                  <a:t>ubacujemo u izraze za COP i dobivamo faktore grijanja za svaki sat u godini</a:t>
                </a:r>
                <a:endParaRPr lang="en-US" dirty="0"/>
              </a:p>
            </p:txBody>
          </p:sp>
        </mc:Choice>
        <mc:Fallback>
          <p:sp>
            <p:nvSpPr>
              <p:cNvPr id="51" name="TextBox 50">
                <a:extLst>
                  <a:ext uri="{FF2B5EF4-FFF2-40B4-BE49-F238E27FC236}">
                    <a16:creationId xmlns:a16="http://schemas.microsoft.com/office/drawing/2014/main" id="{29DD7A81-F393-401A-BDFC-7CF70E666014}"/>
                  </a:ext>
                </a:extLst>
              </p:cNvPr>
              <p:cNvSpPr txBox="1">
                <a:spLocks noRot="1" noChangeAspect="1" noMove="1" noResize="1" noEditPoints="1" noAdjustHandles="1" noChangeArrowheads="1" noChangeShapeType="1" noTextEdit="1"/>
              </p:cNvSpPr>
              <p:nvPr/>
            </p:nvSpPr>
            <p:spPr>
              <a:xfrm>
                <a:off x="2502704" y="3939134"/>
                <a:ext cx="8632142" cy="646331"/>
              </a:xfrm>
              <a:prstGeom prst="rect">
                <a:avLst/>
              </a:prstGeom>
              <a:blipFill>
                <a:blip r:embed="rId15"/>
                <a:stretch>
                  <a:fillRect l="-636" t="-4717" b="-13208"/>
                </a:stretch>
              </a:blipFill>
            </p:spPr>
            <p:txBody>
              <a:bodyPr/>
              <a:lstStyle/>
              <a:p>
                <a:r>
                  <a:rPr lang="hr-HR">
                    <a:noFill/>
                  </a:rPr>
                  <a:t> </a:t>
                </a:r>
              </a:p>
            </p:txBody>
          </p:sp>
        </mc:Fallback>
      </mc:AlternateContent>
    </p:spTree>
    <p:extLst>
      <p:ext uri="{BB962C8B-B14F-4D97-AF65-F5344CB8AC3E}">
        <p14:creationId xmlns:p14="http://schemas.microsoft.com/office/powerpoint/2010/main" val="31617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8A3723-A647-4626-9C56-B88928944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grpSp>
        <p:nvGrpSpPr>
          <p:cNvPr id="75" name="Group 1">
            <a:extLst>
              <a:ext uri="{FF2B5EF4-FFF2-40B4-BE49-F238E27FC236}">
                <a16:creationId xmlns:a16="http://schemas.microsoft.com/office/drawing/2014/main" id="{EEF88D88-8709-4DD2-BA4D-BC3ABBD1D711}"/>
              </a:ext>
            </a:extLst>
          </p:cNvPr>
          <p:cNvGrpSpPr/>
          <p:nvPr/>
        </p:nvGrpSpPr>
        <p:grpSpPr>
          <a:xfrm>
            <a:off x="5894999" y="1496007"/>
            <a:ext cx="1289518" cy="4225084"/>
            <a:chOff x="3850310" y="1776627"/>
            <a:chExt cx="1289518" cy="4225084"/>
          </a:xfrm>
          <a:solidFill>
            <a:schemeClr val="bg1"/>
          </a:solidFill>
        </p:grpSpPr>
        <p:sp>
          <p:nvSpPr>
            <p:cNvPr id="76" name="Hexagon 2">
              <a:extLst>
                <a:ext uri="{FF2B5EF4-FFF2-40B4-BE49-F238E27FC236}">
                  <a16:creationId xmlns:a16="http://schemas.microsoft.com/office/drawing/2014/main" id="{B9EA8CAF-E02C-4B0D-A635-67BF5B0142E7}"/>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7" name="Hexagon 3">
              <a:extLst>
                <a:ext uri="{FF2B5EF4-FFF2-40B4-BE49-F238E27FC236}">
                  <a16:creationId xmlns:a16="http://schemas.microsoft.com/office/drawing/2014/main" id="{47F71159-6F3C-452E-9BFC-9197DD18BB9D}"/>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8" name="Hexagon 4">
              <a:extLst>
                <a:ext uri="{FF2B5EF4-FFF2-40B4-BE49-F238E27FC236}">
                  <a16:creationId xmlns:a16="http://schemas.microsoft.com/office/drawing/2014/main" id="{440DCF2E-1BA0-456A-A9D1-2FF741EC62BE}"/>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9" name="Hexagon 5">
              <a:extLst>
                <a:ext uri="{FF2B5EF4-FFF2-40B4-BE49-F238E27FC236}">
                  <a16:creationId xmlns:a16="http://schemas.microsoft.com/office/drawing/2014/main" id="{7469E3D8-DE27-4E05-9C19-9FBDD66D0509}"/>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0" name="Hexagon 6">
              <a:extLst>
                <a:ext uri="{FF2B5EF4-FFF2-40B4-BE49-F238E27FC236}">
                  <a16:creationId xmlns:a16="http://schemas.microsoft.com/office/drawing/2014/main" id="{27DAE7AB-85CB-442A-AB61-1EAEB3506E66}"/>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sp>
        <p:nvSpPr>
          <p:cNvPr id="81" name="Rectangle 80">
            <a:extLst>
              <a:ext uri="{FF2B5EF4-FFF2-40B4-BE49-F238E27FC236}">
                <a16:creationId xmlns:a16="http://schemas.microsoft.com/office/drawing/2014/main" id="{D08EB11E-6205-48C1-A3C4-4BBAF0E8C20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D1E1ECC-D287-4825-95CD-ADFEB2CAF2A1}"/>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8C6F866-3881-4C7E-9236-AD3A7230344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11436B-407D-4BAD-9EC5-8B780615451A}"/>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EE9E4EDF-8759-447F-AF12-90BAC421717E}"/>
              </a:ext>
            </a:extLst>
          </p:cNvPr>
          <p:cNvSpPr txBox="1"/>
          <p:nvPr/>
        </p:nvSpPr>
        <p:spPr>
          <a:xfrm>
            <a:off x="2559462" y="1629747"/>
            <a:ext cx="756972" cy="707886"/>
          </a:xfrm>
          <a:prstGeom prst="rect">
            <a:avLst/>
          </a:prstGeom>
          <a:noFill/>
        </p:spPr>
        <p:txBody>
          <a:bodyPr wrap="square" rtlCol="0">
            <a:spAutoFit/>
          </a:bodyPr>
          <a:lstStyle/>
          <a:p>
            <a:pPr algn="ctr"/>
            <a:r>
              <a:rPr lang="en-US" altLang="ko-KR" sz="4000" b="1" dirty="0">
                <a:solidFill>
                  <a:schemeClr val="accent4"/>
                </a:solidFill>
                <a:latin typeface="Arial" panose="020B0604020202020204" pitchFamily="34" charset="0"/>
                <a:cs typeface="Arial" panose="020B0604020202020204" pitchFamily="34" charset="0"/>
              </a:rPr>
              <a:t>01</a:t>
            </a:r>
            <a:endParaRPr lang="ko-KR" altLang="en-US" sz="4000" b="1" dirty="0">
              <a:solidFill>
                <a:schemeClr val="accent4"/>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4A1ACFDB-5D9C-4CCC-9D51-F587AF90F44E}"/>
              </a:ext>
            </a:extLst>
          </p:cNvPr>
          <p:cNvSpPr txBox="1"/>
          <p:nvPr/>
        </p:nvSpPr>
        <p:spPr>
          <a:xfrm>
            <a:off x="3410652" y="1705957"/>
            <a:ext cx="2056790"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Geotermalna</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dizalica topline</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12BAD441-4324-47DC-9CB7-622D53DC50B3}"/>
              </a:ext>
            </a:extLst>
          </p:cNvPr>
          <p:cNvSpPr txBox="1"/>
          <p:nvPr/>
        </p:nvSpPr>
        <p:spPr>
          <a:xfrm>
            <a:off x="2542991" y="3259001"/>
            <a:ext cx="756972" cy="707886"/>
          </a:xfrm>
          <a:prstGeom prst="rect">
            <a:avLst/>
          </a:prstGeom>
          <a:noFill/>
        </p:spPr>
        <p:txBody>
          <a:bodyPr wrap="square" rtlCol="0">
            <a:spAutoFit/>
          </a:bodyPr>
          <a:lstStyle/>
          <a:p>
            <a:pPr algn="ctr"/>
            <a:r>
              <a:rPr lang="en-US" altLang="ko-KR" sz="4000" b="1" dirty="0">
                <a:solidFill>
                  <a:schemeClr val="accent2"/>
                </a:solidFill>
                <a:latin typeface="Arial" panose="020B0604020202020204" pitchFamily="34" charset="0"/>
                <a:cs typeface="Arial" panose="020B0604020202020204" pitchFamily="34" charset="0"/>
              </a:rPr>
              <a:t>03</a:t>
            </a:r>
            <a:endParaRPr lang="ko-KR" altLang="en-US" sz="4000" b="1" dirty="0">
              <a:solidFill>
                <a:schemeClr val="accent2"/>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9DE1183-0D41-486B-B95B-CB1DFE543E52}"/>
              </a:ext>
            </a:extLst>
          </p:cNvPr>
          <p:cNvSpPr txBox="1"/>
          <p:nvPr/>
        </p:nvSpPr>
        <p:spPr>
          <a:xfrm>
            <a:off x="2523259" y="4923165"/>
            <a:ext cx="840835" cy="707886"/>
          </a:xfrm>
          <a:prstGeom prst="rect">
            <a:avLst/>
          </a:prstGeom>
          <a:noFill/>
        </p:spPr>
        <p:txBody>
          <a:bodyPr wrap="square" rtlCol="0">
            <a:spAutoFit/>
          </a:bodyPr>
          <a:lstStyle/>
          <a:p>
            <a:pPr algn="ctr"/>
            <a:r>
              <a:rPr lang="en-US" altLang="ko-KR" sz="4000" b="1" dirty="0">
                <a:solidFill>
                  <a:schemeClr val="accent6"/>
                </a:solidFill>
                <a:latin typeface="Arial" panose="020B0604020202020204" pitchFamily="34" charset="0"/>
                <a:cs typeface="Arial" panose="020B0604020202020204" pitchFamily="34" charset="0"/>
              </a:rPr>
              <a:t>05</a:t>
            </a:r>
            <a:endParaRPr lang="ko-KR" altLang="en-US" sz="4400" b="1" dirty="0">
              <a:solidFill>
                <a:schemeClr val="accent6"/>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A1316C45-B838-4FC3-A995-05AC47357839}"/>
              </a:ext>
            </a:extLst>
          </p:cNvPr>
          <p:cNvSpPr txBox="1"/>
          <p:nvPr/>
        </p:nvSpPr>
        <p:spPr>
          <a:xfrm>
            <a:off x="9522951" y="2409576"/>
            <a:ext cx="756972" cy="707886"/>
          </a:xfrm>
          <a:prstGeom prst="rect">
            <a:avLst/>
          </a:prstGeom>
          <a:noFill/>
        </p:spPr>
        <p:txBody>
          <a:bodyPr wrap="square" rtlCol="0">
            <a:spAutoFit/>
          </a:bodyPr>
          <a:lstStyle/>
          <a:p>
            <a:pPr algn="ctr"/>
            <a:r>
              <a:rPr lang="en-US" altLang="ko-KR" sz="4000" b="1" dirty="0">
                <a:solidFill>
                  <a:schemeClr val="accent3"/>
                </a:solidFill>
                <a:latin typeface="Arial" panose="020B0604020202020204" pitchFamily="34" charset="0"/>
                <a:cs typeface="Arial" panose="020B0604020202020204" pitchFamily="34" charset="0"/>
              </a:rPr>
              <a:t>02</a:t>
            </a:r>
            <a:endParaRPr lang="ko-KR" altLang="en-US" sz="4000" b="1" dirty="0">
              <a:solidFill>
                <a:schemeClr val="accent3"/>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43C63C19-1813-4E84-A8E2-2BE2F07B5872}"/>
              </a:ext>
            </a:extLst>
          </p:cNvPr>
          <p:cNvSpPr txBox="1"/>
          <p:nvPr/>
        </p:nvSpPr>
        <p:spPr>
          <a:xfrm>
            <a:off x="9522951" y="4039389"/>
            <a:ext cx="756972" cy="707886"/>
          </a:xfrm>
          <a:prstGeom prst="rect">
            <a:avLst/>
          </a:prstGeom>
          <a:noFill/>
        </p:spPr>
        <p:txBody>
          <a:bodyPr wrap="square" rtlCol="0">
            <a:spAutoFit/>
          </a:bodyPr>
          <a:lstStyle/>
          <a:p>
            <a:pPr algn="ctr"/>
            <a:r>
              <a:rPr lang="en-US" altLang="ko-KR" sz="4000" b="1" dirty="0">
                <a:solidFill>
                  <a:schemeClr val="accent1"/>
                </a:solidFill>
                <a:latin typeface="Arial" panose="020B0604020202020204" pitchFamily="34" charset="0"/>
                <a:cs typeface="Arial" panose="020B0604020202020204" pitchFamily="34" charset="0"/>
              </a:rPr>
              <a:t>04</a:t>
            </a:r>
            <a:endParaRPr lang="ko-KR" altLang="en-US" sz="4000" b="1" dirty="0">
              <a:solidFill>
                <a:schemeClr val="accent1"/>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59DC944E-4B65-4DF6-8C36-6423E5F1EB7A}"/>
              </a:ext>
            </a:extLst>
          </p:cNvPr>
          <p:cNvSpPr txBox="1"/>
          <p:nvPr/>
        </p:nvSpPr>
        <p:spPr>
          <a:xfrm>
            <a:off x="3410652" y="3307764"/>
            <a:ext cx="2283795"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Eksperimentalni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9BA311A9-7714-43AD-976A-08EF8A6224F9}"/>
              </a:ext>
            </a:extLst>
          </p:cNvPr>
          <p:cNvSpPr txBox="1"/>
          <p:nvPr/>
        </p:nvSpPr>
        <p:spPr>
          <a:xfrm>
            <a:off x="3410652" y="5077053"/>
            <a:ext cx="1388592" cy="400110"/>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Zaključak </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08AC79D6-4B06-46E2-A8E3-BAB1A3B6B7D2}"/>
              </a:ext>
            </a:extLst>
          </p:cNvPr>
          <p:cNvSpPr txBox="1"/>
          <p:nvPr/>
        </p:nvSpPr>
        <p:spPr>
          <a:xfrm>
            <a:off x="7913020" y="2432843"/>
            <a:ext cx="147895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Regulacija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procesa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E78CE79C-6E27-476A-8B16-25C3036DCD27}"/>
              </a:ext>
            </a:extLst>
          </p:cNvPr>
          <p:cNvSpPr txBox="1"/>
          <p:nvPr/>
        </p:nvSpPr>
        <p:spPr>
          <a:xfrm>
            <a:off x="7886054" y="4056914"/>
            <a:ext cx="147895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proračuna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6825228-D649-4445-BDF5-F5AF5DF4EAB7}"/>
              </a:ext>
            </a:extLst>
          </p:cNvPr>
          <p:cNvSpPr txBox="1"/>
          <p:nvPr/>
        </p:nvSpPr>
        <p:spPr>
          <a:xfrm>
            <a:off x="3364094" y="568407"/>
            <a:ext cx="6099242" cy="461665"/>
          </a:xfrm>
          <a:prstGeom prst="rect">
            <a:avLst/>
          </a:prstGeom>
          <a:noFill/>
        </p:spPr>
        <p:txBody>
          <a:bodyPr wrap="square">
            <a:spAutoFit/>
          </a:bodyPr>
          <a:lstStyle/>
          <a:p>
            <a:pPr algn="ctr"/>
            <a:r>
              <a:rPr lang="hr-HR" sz="2400" b="1" cap="all" dirty="0">
                <a:solidFill>
                  <a:srgbClr val="0076CF"/>
                </a:solidFill>
                <a:latin typeface="Arial" panose="020B0604020202020204" pitchFamily="34" charset="0"/>
                <a:cs typeface="Arial" panose="020B0604020202020204" pitchFamily="34" charset="0"/>
              </a:rPr>
              <a:t>Sadržaj</a:t>
            </a:r>
            <a:endParaRPr lang="en-US" sz="2800" b="1" cap="all" dirty="0">
              <a:solidFill>
                <a:srgbClr val="0076CF"/>
              </a:solidFill>
              <a:latin typeface="Arial" panose="020B0604020202020204" pitchFamily="34" charset="0"/>
              <a:cs typeface="Arial" panose="020B0604020202020204" pitchFamily="34" charset="0"/>
            </a:endParaRPr>
          </a:p>
        </p:txBody>
      </p:sp>
      <p:pic>
        <p:nvPicPr>
          <p:cNvPr id="98" name="Picture 97">
            <a:extLst>
              <a:ext uri="{FF2B5EF4-FFF2-40B4-BE49-F238E27FC236}">
                <a16:creationId xmlns:a16="http://schemas.microsoft.com/office/drawing/2014/main" id="{36E2005D-C8E3-4364-8997-93BE28A1B95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991161" y="1620955"/>
            <a:ext cx="680887" cy="680887"/>
          </a:xfrm>
          <a:prstGeom prst="rect">
            <a:avLst/>
          </a:prstGeom>
          <a:noFill/>
          <a:effectLst>
            <a:outerShdw blurRad="50800" dist="50800" dir="5400000" sx="1000" sy="1000" algn="ctr" rotWithShape="0">
              <a:schemeClr val="tx1"/>
            </a:outerShdw>
          </a:effectLst>
        </p:spPr>
      </p:pic>
      <p:pic>
        <p:nvPicPr>
          <p:cNvPr id="99" name="Picture 98">
            <a:extLst>
              <a:ext uri="{FF2B5EF4-FFF2-40B4-BE49-F238E27FC236}">
                <a16:creationId xmlns:a16="http://schemas.microsoft.com/office/drawing/2014/main" id="{4CAFEBA9-1F0D-4BC8-8EA6-A5CDE5BCA62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59484" y="2527850"/>
            <a:ext cx="648942" cy="510432"/>
          </a:xfrm>
          <a:prstGeom prst="rect">
            <a:avLst/>
          </a:prstGeom>
          <a:solidFill>
            <a:schemeClr val="bg1"/>
          </a:solidFill>
        </p:spPr>
      </p:pic>
      <p:sp>
        <p:nvSpPr>
          <p:cNvPr id="100" name="Rectangle 9">
            <a:extLst>
              <a:ext uri="{FF2B5EF4-FFF2-40B4-BE49-F238E27FC236}">
                <a16:creationId xmlns:a16="http://schemas.microsoft.com/office/drawing/2014/main" id="{D76CACD5-00E6-4487-AC54-1D11F5F68D34}"/>
              </a:ext>
            </a:extLst>
          </p:cNvPr>
          <p:cNvSpPr/>
          <p:nvPr/>
        </p:nvSpPr>
        <p:spPr>
          <a:xfrm>
            <a:off x="6052568" y="5005644"/>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Freeform 34">
            <a:extLst>
              <a:ext uri="{FF2B5EF4-FFF2-40B4-BE49-F238E27FC236}">
                <a16:creationId xmlns:a16="http://schemas.microsoft.com/office/drawing/2014/main" id="{B6454E26-36AF-4D5A-8ED4-0F2528F64018}"/>
              </a:ext>
            </a:extLst>
          </p:cNvPr>
          <p:cNvSpPr>
            <a:spLocks noEditPoints="1"/>
          </p:cNvSpPr>
          <p:nvPr/>
        </p:nvSpPr>
        <p:spPr bwMode="auto">
          <a:xfrm>
            <a:off x="6672048" y="4127800"/>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103" name="Rectangle 33">
            <a:extLst>
              <a:ext uri="{FF2B5EF4-FFF2-40B4-BE49-F238E27FC236}">
                <a16:creationId xmlns:a16="http://schemas.microsoft.com/office/drawing/2014/main" id="{97FB680B-69F0-49BE-9DFE-B3A4D7DE9D04}"/>
              </a:ext>
            </a:extLst>
          </p:cNvPr>
          <p:cNvSpPr>
            <a:spLocks noChangeArrowheads="1"/>
          </p:cNvSpPr>
          <p:nvPr/>
        </p:nvSpPr>
        <p:spPr bwMode="auto">
          <a:xfrm>
            <a:off x="6541071" y="4384764"/>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A74578-814B-4D22-8644-92869F352CA7}"/>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5835999" y="3114528"/>
            <a:ext cx="971622" cy="971622"/>
          </a:xfrm>
          <a:prstGeom prst="rect">
            <a:avLst/>
          </a:prstGeom>
          <a:noFill/>
          <a:ln>
            <a:noFill/>
          </a:ln>
        </p:spPr>
      </p:pic>
      <p:pic>
        <p:nvPicPr>
          <p:cNvPr id="47" name="Picture 46">
            <a:extLst>
              <a:ext uri="{FF2B5EF4-FFF2-40B4-BE49-F238E27FC236}">
                <a16:creationId xmlns:a16="http://schemas.microsoft.com/office/drawing/2014/main" id="{8E2D5D7A-6977-4608-8B55-9318285B93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225757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
            <a:extLst>
              <a:ext uri="{FF2B5EF4-FFF2-40B4-BE49-F238E27FC236}">
                <a16:creationId xmlns:a16="http://schemas.microsoft.com/office/drawing/2014/main" id="{EEF88D88-8709-4DD2-BA4D-BC3ABBD1D711}"/>
              </a:ext>
            </a:extLst>
          </p:cNvPr>
          <p:cNvGrpSpPr/>
          <p:nvPr/>
        </p:nvGrpSpPr>
        <p:grpSpPr>
          <a:xfrm>
            <a:off x="413287" y="2157932"/>
            <a:ext cx="1289518" cy="4225084"/>
            <a:chOff x="3850310" y="1776627"/>
            <a:chExt cx="1289518" cy="4225084"/>
          </a:xfrm>
          <a:solidFill>
            <a:schemeClr val="bg1"/>
          </a:solidFill>
        </p:grpSpPr>
        <p:sp>
          <p:nvSpPr>
            <p:cNvPr id="76" name="Hexagon 2">
              <a:extLst>
                <a:ext uri="{FF2B5EF4-FFF2-40B4-BE49-F238E27FC236}">
                  <a16:creationId xmlns:a16="http://schemas.microsoft.com/office/drawing/2014/main" id="{B9EA8CAF-E02C-4B0D-A635-67BF5B0142E7}"/>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7" name="Hexagon 3">
              <a:extLst>
                <a:ext uri="{FF2B5EF4-FFF2-40B4-BE49-F238E27FC236}">
                  <a16:creationId xmlns:a16="http://schemas.microsoft.com/office/drawing/2014/main" id="{47F71159-6F3C-452E-9BFC-9197DD18BB9D}"/>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8" name="Hexagon 4">
              <a:extLst>
                <a:ext uri="{FF2B5EF4-FFF2-40B4-BE49-F238E27FC236}">
                  <a16:creationId xmlns:a16="http://schemas.microsoft.com/office/drawing/2014/main" id="{440DCF2E-1BA0-456A-A9D1-2FF741EC62BE}"/>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9" name="Hexagon 5">
              <a:extLst>
                <a:ext uri="{FF2B5EF4-FFF2-40B4-BE49-F238E27FC236}">
                  <a16:creationId xmlns:a16="http://schemas.microsoft.com/office/drawing/2014/main" id="{7469E3D8-DE27-4E05-9C19-9FBDD66D0509}"/>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0" name="Hexagon 6">
              <a:extLst>
                <a:ext uri="{FF2B5EF4-FFF2-40B4-BE49-F238E27FC236}">
                  <a16:creationId xmlns:a16="http://schemas.microsoft.com/office/drawing/2014/main" id="{27DAE7AB-85CB-442A-AB61-1EAEB3506E66}"/>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sp>
        <p:nvSpPr>
          <p:cNvPr id="81" name="Rectangle 80">
            <a:extLst>
              <a:ext uri="{FF2B5EF4-FFF2-40B4-BE49-F238E27FC236}">
                <a16:creationId xmlns:a16="http://schemas.microsoft.com/office/drawing/2014/main" id="{D08EB11E-6205-48C1-A3C4-4BBAF0E8C20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D1E1ECC-D287-4825-95CD-ADFEB2CAF2A1}"/>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8C6F866-3881-4C7E-9236-AD3A7230344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11436B-407D-4BAD-9EC5-8B780615451A}"/>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36E2005D-C8E3-4364-8997-93BE28A1B95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09449" y="2282880"/>
            <a:ext cx="680887" cy="680887"/>
          </a:xfrm>
          <a:prstGeom prst="rect">
            <a:avLst/>
          </a:prstGeom>
          <a:noFill/>
          <a:effectLst>
            <a:outerShdw blurRad="50800" dist="50800" dir="5400000" sx="1000" sy="1000" algn="ctr" rotWithShape="0">
              <a:schemeClr val="tx1"/>
            </a:outerShdw>
          </a:effectLst>
        </p:spPr>
      </p:pic>
      <p:pic>
        <p:nvPicPr>
          <p:cNvPr id="99" name="Picture 98">
            <a:extLst>
              <a:ext uri="{FF2B5EF4-FFF2-40B4-BE49-F238E27FC236}">
                <a16:creationId xmlns:a16="http://schemas.microsoft.com/office/drawing/2014/main" id="{4CAFEBA9-1F0D-4BC8-8EA6-A5CDE5BCA62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772" y="3189775"/>
            <a:ext cx="648942" cy="510432"/>
          </a:xfrm>
          <a:prstGeom prst="rect">
            <a:avLst/>
          </a:prstGeom>
          <a:solidFill>
            <a:schemeClr val="bg1"/>
          </a:solidFill>
        </p:spPr>
      </p:pic>
      <p:sp>
        <p:nvSpPr>
          <p:cNvPr id="100" name="Rectangle 9">
            <a:extLst>
              <a:ext uri="{FF2B5EF4-FFF2-40B4-BE49-F238E27FC236}">
                <a16:creationId xmlns:a16="http://schemas.microsoft.com/office/drawing/2014/main" id="{D76CACD5-00E6-4487-AC54-1D11F5F68D34}"/>
              </a:ext>
            </a:extLst>
          </p:cNvPr>
          <p:cNvSpPr/>
          <p:nvPr/>
        </p:nvSpPr>
        <p:spPr>
          <a:xfrm>
            <a:off x="570856" y="566756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Freeform 34">
            <a:extLst>
              <a:ext uri="{FF2B5EF4-FFF2-40B4-BE49-F238E27FC236}">
                <a16:creationId xmlns:a16="http://schemas.microsoft.com/office/drawing/2014/main" id="{B6454E26-36AF-4D5A-8ED4-0F2528F64018}"/>
              </a:ext>
            </a:extLst>
          </p:cNvPr>
          <p:cNvSpPr>
            <a:spLocks noEditPoints="1"/>
          </p:cNvSpPr>
          <p:nvPr/>
        </p:nvSpPr>
        <p:spPr bwMode="auto">
          <a:xfrm>
            <a:off x="1190336" y="4789725"/>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103" name="Rectangle 33">
            <a:extLst>
              <a:ext uri="{FF2B5EF4-FFF2-40B4-BE49-F238E27FC236}">
                <a16:creationId xmlns:a16="http://schemas.microsoft.com/office/drawing/2014/main" id="{97FB680B-69F0-49BE-9DFE-B3A4D7DE9D04}"/>
              </a:ext>
            </a:extLst>
          </p:cNvPr>
          <p:cNvSpPr>
            <a:spLocks noChangeArrowheads="1"/>
          </p:cNvSpPr>
          <p:nvPr/>
        </p:nvSpPr>
        <p:spPr bwMode="auto">
          <a:xfrm>
            <a:off x="1059359" y="5046689"/>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A74578-814B-4D22-8644-92869F352CA7}"/>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354287" y="3776453"/>
            <a:ext cx="971622" cy="971622"/>
          </a:xfrm>
          <a:prstGeom prst="rect">
            <a:avLst/>
          </a:prstGeom>
          <a:noFill/>
          <a:ln>
            <a:noFill/>
          </a:ln>
        </p:spPr>
      </p:pic>
      <p:sp>
        <p:nvSpPr>
          <p:cNvPr id="35" name="Rectangle 34">
            <a:extLst>
              <a:ext uri="{FF2B5EF4-FFF2-40B4-BE49-F238E27FC236}">
                <a16:creationId xmlns:a16="http://schemas.microsoft.com/office/drawing/2014/main" id="{F4EA709B-7001-4F6F-9105-23109DDB7975}"/>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DB6772-4B2F-4CC2-9CEC-EB6E6C5B9845}"/>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8385E1-F11B-4A21-9B2F-D662BAA65BA8}"/>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5A21D7-CC00-4173-8538-584A0A11533B}"/>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E89519-AE85-4B39-BF47-3174F35D95A4}"/>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6</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0D7165A-894B-4E12-9045-2010F7011200}"/>
              </a:ext>
            </a:extLst>
          </p:cNvPr>
          <p:cNvSpPr txBox="1"/>
          <p:nvPr/>
        </p:nvSpPr>
        <p:spPr>
          <a:xfrm>
            <a:off x="4983445" y="837272"/>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Pitanja</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5" name="Graphic 44">
            <a:extLst>
              <a:ext uri="{FF2B5EF4-FFF2-40B4-BE49-F238E27FC236}">
                <a16:creationId xmlns:a16="http://schemas.microsoft.com/office/drawing/2014/main" id="{76B923DB-BC97-41EE-A529-F083BCA1438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7502" r="14504"/>
          <a:stretch/>
        </p:blipFill>
        <p:spPr>
          <a:xfrm>
            <a:off x="487114" y="572382"/>
            <a:ext cx="823966" cy="1211819"/>
          </a:xfrm>
          <a:prstGeom prst="rect">
            <a:avLst/>
          </a:prstGeom>
        </p:spPr>
      </p:pic>
      <p:pic>
        <p:nvPicPr>
          <p:cNvPr id="46" name="Picture 45">
            <a:extLst>
              <a:ext uri="{FF2B5EF4-FFF2-40B4-BE49-F238E27FC236}">
                <a16:creationId xmlns:a16="http://schemas.microsoft.com/office/drawing/2014/main" id="{B12F071A-6CF3-40A5-9573-A69574B7C6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3651" y="766308"/>
            <a:ext cx="823965" cy="823965"/>
          </a:xfrm>
          <a:prstGeom prst="rect">
            <a:avLst/>
          </a:prstGeom>
        </p:spPr>
      </p:pic>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983867F-06C0-4A77-8194-535B70487222}"/>
                  </a:ext>
                </a:extLst>
              </p:cNvPr>
              <p:cNvGraphicFramePr>
                <a:graphicFrameLocks noGrp="1"/>
              </p:cNvGraphicFramePr>
              <p:nvPr>
                <p:extLst>
                  <p:ext uri="{D42A27DB-BD31-4B8C-83A1-F6EECF244321}">
                    <p14:modId xmlns:p14="http://schemas.microsoft.com/office/powerpoint/2010/main" val="3246718445"/>
                  </p:ext>
                </p:extLst>
              </p:nvPr>
            </p:nvGraphicFramePr>
            <p:xfrm>
              <a:off x="2841826" y="1872905"/>
              <a:ext cx="6811460" cy="1368680"/>
            </p:xfrm>
            <a:graphic>
              <a:graphicData uri="http://schemas.openxmlformats.org/drawingml/2006/table">
                <a:tbl>
                  <a:tblPr firstRow="1" firstCol="1" lastRow="1" lastCol="1" bandRow="1" bandCol="1"/>
                  <a:tblGrid>
                    <a:gridCol w="6071577">
                      <a:extLst>
                        <a:ext uri="{9D8B030D-6E8A-4147-A177-3AD203B41FA5}">
                          <a16:colId xmlns:a16="http://schemas.microsoft.com/office/drawing/2014/main" val="905685262"/>
                        </a:ext>
                      </a:extLst>
                    </a:gridCol>
                    <a:gridCol w="739883">
                      <a:extLst>
                        <a:ext uri="{9D8B030D-6E8A-4147-A177-3AD203B41FA5}">
                          <a16:colId xmlns:a16="http://schemas.microsoft.com/office/drawing/2014/main" val="2581675809"/>
                        </a:ext>
                      </a:extLst>
                    </a:gridCol>
                  </a:tblGrid>
                  <a:tr h="0">
                    <a:tc>
                      <a:txBody>
                        <a:bodyPr/>
                        <a:lstStyle/>
                        <a:p>
                          <a:pPr algn="just">
                            <a:lnSpc>
                              <a:spcPct val="150000"/>
                            </a:lnSpc>
                            <a:spcAft>
                              <a:spcPts val="0"/>
                            </a:spcAft>
                          </a:pPr>
                          <a14:m>
                            <m:oMath xmlns:m="http://schemas.openxmlformats.org/officeDocument/2006/math">
                              <m:sSub>
                                <m:sSubPr>
                                  <m:ctrlPr>
                                    <a:rPr lang="en-US" sz="1600" i="1">
                                      <a:effectLst/>
                                      <a:latin typeface="Cambria Math" panose="02040503050406030204" pitchFamily="18" charset="0"/>
                                      <a:ea typeface="Times New Roman" panose="02020603050405020304" pitchFamily="18" charset="0"/>
                                    </a:rPr>
                                  </m:ctrlPr>
                                </m:sSubPr>
                                <m:e>
                                  <m:r>
                                    <a:rPr lang="hr-HR" sz="1600" i="1">
                                      <a:effectLst/>
                                      <a:latin typeface="Cambria Math" panose="02040503050406030204" pitchFamily="18" charset="0"/>
                                      <a:ea typeface="Times New Roman" panose="02020603050405020304" pitchFamily="18" charset="0"/>
                                    </a:rPr>
                                    <m:t>𝜙</m:t>
                                  </m:r>
                                </m:e>
                                <m:sub>
                                  <m:r>
                                    <m:rPr>
                                      <m:sty m:val="p"/>
                                    </m:rPr>
                                    <a:rPr lang="hr-HR" sz="1600">
                                      <a:effectLst/>
                                      <a:latin typeface="Cambria Math" panose="02040503050406030204" pitchFamily="18" charset="0"/>
                                      <a:ea typeface="Times New Roman" panose="02020603050405020304" pitchFamily="18" charset="0"/>
                                    </a:rPr>
                                    <m:t>N</m:t>
                                  </m:r>
                                </m:sub>
                              </m:sSub>
                              <m:r>
                                <a:rPr lang="hr-HR" sz="1600" i="1">
                                  <a:effectLst/>
                                  <a:latin typeface="Cambria Math" panose="02040503050406030204" pitchFamily="18" charset="0"/>
                                  <a:ea typeface="Times New Roman" panose="02020603050405020304" pitchFamily="18" charset="0"/>
                                </a:rPr>
                                <m:t>=0,2664 </m:t>
                              </m:r>
                              <m:sSub>
                                <m:sSubPr>
                                  <m:ctrlPr>
                                    <a:rPr lang="en-US" sz="1600" i="1">
                                      <a:effectLst/>
                                      <a:latin typeface="Cambria Math" panose="02040503050406030204" pitchFamily="18" charset="0"/>
                                      <a:ea typeface="Times New Roman" panose="02020603050405020304" pitchFamily="18" charset="0"/>
                                    </a:rPr>
                                  </m:ctrlPr>
                                </m:sSubPr>
                                <m:e>
                                  <m:r>
                                    <a:rPr lang="hr-HR" sz="1600" i="1">
                                      <a:effectLst/>
                                      <a:latin typeface="Cambria Math" panose="02040503050406030204" pitchFamily="18" charset="0"/>
                                      <a:ea typeface="Times New Roman" panose="02020603050405020304" pitchFamily="18" charset="0"/>
                                    </a:rPr>
                                    <m:t>𝑇</m:t>
                                  </m:r>
                                </m:e>
                                <m:sub>
                                  <m:r>
                                    <m:rPr>
                                      <m:sty m:val="p"/>
                                    </m:rPr>
                                    <a:rPr lang="hr-HR" sz="1600">
                                      <a:effectLst/>
                                      <a:latin typeface="Cambria Math" panose="02040503050406030204" pitchFamily="18" charset="0"/>
                                      <a:ea typeface="Times New Roman" panose="02020603050405020304" pitchFamily="18" charset="0"/>
                                    </a:rPr>
                                    <m:t>tlo</m:t>
                                  </m:r>
                                </m:sub>
                              </m:sSub>
                              <m:r>
                                <a:rPr lang="hr-HR" sz="1600" i="1">
                                  <a:effectLst/>
                                  <a:latin typeface="Cambria Math" panose="02040503050406030204" pitchFamily="18" charset="0"/>
                                  <a:ea typeface="Times New Roman" panose="02020603050405020304" pitchFamily="18" charset="0"/>
                                </a:rPr>
                                <m:t>+11,8047</m:t>
                              </m:r>
                            </m:oMath>
                          </a14:m>
                          <a:r>
                            <a:rPr lang="hr-HR" sz="1600">
                              <a:effectLst/>
                              <a:latin typeface="Times New Roman" panose="02020603050405020304" pitchFamily="18" charset="0"/>
                              <a:ea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37780819"/>
                      </a:ext>
                    </a:extLst>
                  </a:tr>
                  <a:tr h="0">
                    <a:tc>
                      <a:txBody>
                        <a:bodyPr/>
                        <a:lstStyle/>
                        <a:p>
                          <a:pPr algn="just">
                            <a:lnSpc>
                              <a:spcPct val="150000"/>
                            </a:lnSpc>
                            <a:spcAft>
                              <a:spcPts val="0"/>
                            </a:spcAft>
                          </a:pPr>
                          <a14:m>
                            <m:oMath xmlns:m="http://schemas.openxmlformats.org/officeDocument/2006/math">
                              <m:r>
                                <m:rPr>
                                  <m:sty m:val="p"/>
                                </m:rPr>
                                <a:rPr lang="hr-HR" sz="1600">
                                  <a:effectLst/>
                                  <a:latin typeface="Cambria Math" panose="02040503050406030204" pitchFamily="18" charset="0"/>
                                  <a:ea typeface="Times New Roman" panose="02020603050405020304" pitchFamily="18" charset="0"/>
                                </a:rPr>
                                <m:t>CR</m:t>
                              </m:r>
                              <m:r>
                                <a:rPr lang="hr-HR" sz="1600" i="1">
                                  <a:effectLst/>
                                  <a:latin typeface="Cambria Math" panose="02040503050406030204" pitchFamily="18" charset="0"/>
                                  <a:ea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rPr>
                                  </m:ctrlPr>
                                </m:fPr>
                                <m:num>
                                  <m:sSub>
                                    <m:sSubPr>
                                      <m:ctrlPr>
                                        <a:rPr lang="en-US" sz="1600" i="1">
                                          <a:effectLst/>
                                          <a:latin typeface="Cambria Math" panose="02040503050406030204" pitchFamily="18" charset="0"/>
                                          <a:ea typeface="Times New Roman" panose="02020603050405020304" pitchFamily="18" charset="0"/>
                                        </a:rPr>
                                      </m:ctrlPr>
                                    </m:sSubPr>
                                    <m:e>
                                      <m:r>
                                        <a:rPr lang="hr-HR" sz="1600" i="1">
                                          <a:effectLst/>
                                          <a:latin typeface="Cambria Math" panose="02040503050406030204" pitchFamily="18" charset="0"/>
                                          <a:ea typeface="Times New Roman" panose="02020603050405020304" pitchFamily="18" charset="0"/>
                                        </a:rPr>
                                        <m:t>𝑄</m:t>
                                      </m:r>
                                    </m:e>
                                    <m:sub>
                                      <m:r>
                                        <a:rPr lang="hr-HR" sz="1600" i="1">
                                          <a:effectLst/>
                                          <a:latin typeface="Cambria Math" panose="02040503050406030204" pitchFamily="18" charset="0"/>
                                          <a:ea typeface="Times New Roman" panose="02020603050405020304" pitchFamily="18" charset="0"/>
                                        </a:rPr>
                                        <m:t>h</m:t>
                                      </m:r>
                                      <m:r>
                                        <a:rPr lang="hr-HR" sz="1600" i="1">
                                          <a:effectLst/>
                                          <a:latin typeface="Cambria Math" panose="02040503050406030204" pitchFamily="18" charset="0"/>
                                          <a:ea typeface="Times New Roman" panose="02020603050405020304" pitchFamily="18" charset="0"/>
                                        </a:rPr>
                                        <m:t>,</m:t>
                                      </m:r>
                                      <m:r>
                                        <a:rPr lang="hr-HR" sz="1600" i="1">
                                          <a:effectLst/>
                                          <a:latin typeface="Cambria Math" panose="02040503050406030204" pitchFamily="18" charset="0"/>
                                          <a:ea typeface="Times New Roman" panose="02020603050405020304" pitchFamily="18" charset="0"/>
                                        </a:rPr>
                                        <m:t>𝑛𝑑</m:t>
                                      </m:r>
                                    </m:sub>
                                  </m:sSub>
                                </m:num>
                                <m:den>
                                  <m:sSub>
                                    <m:sSubPr>
                                      <m:ctrlPr>
                                        <a:rPr lang="en-US" sz="1600" i="1">
                                          <a:effectLst/>
                                          <a:latin typeface="Cambria Math" panose="02040503050406030204" pitchFamily="18" charset="0"/>
                                          <a:ea typeface="Times New Roman" panose="02020603050405020304" pitchFamily="18" charset="0"/>
                                        </a:rPr>
                                      </m:ctrlPr>
                                    </m:sSubPr>
                                    <m:e>
                                      <m:r>
                                        <a:rPr lang="hr-HR" sz="1600" i="1">
                                          <a:effectLst/>
                                          <a:latin typeface="Cambria Math" panose="02040503050406030204" pitchFamily="18" charset="0"/>
                                          <a:ea typeface="Times New Roman" panose="02020603050405020304" pitchFamily="18" charset="0"/>
                                        </a:rPr>
                                        <m:t>𝜙</m:t>
                                      </m:r>
                                    </m:e>
                                    <m:sub>
                                      <m:r>
                                        <m:rPr>
                                          <m:sty m:val="p"/>
                                        </m:rPr>
                                        <a:rPr lang="hr-HR" sz="1600">
                                          <a:effectLst/>
                                          <a:latin typeface="Cambria Math" panose="02040503050406030204" pitchFamily="18" charset="0"/>
                                          <a:ea typeface="Times New Roman" panose="02020603050405020304" pitchFamily="18" charset="0"/>
                                        </a:rPr>
                                        <m:t>N</m:t>
                                      </m:r>
                                    </m:sub>
                                  </m:sSub>
                                  <m:r>
                                    <a:rPr lang="hr-HR" sz="1600" i="1">
                                      <a:effectLst/>
                                      <a:latin typeface="Cambria Math" panose="02040503050406030204" pitchFamily="18" charset="0"/>
                                      <a:ea typeface="Times New Roman" panose="02020603050405020304" pitchFamily="18" charset="0"/>
                                    </a:rPr>
                                    <m:t>∙1</m:t>
                                  </m:r>
                                  <m:r>
                                    <a:rPr lang="hr-HR" sz="1600" i="1">
                                      <a:effectLst/>
                                      <a:latin typeface="Cambria Math" panose="02040503050406030204" pitchFamily="18" charset="0"/>
                                      <a:ea typeface="Times New Roman" panose="02020603050405020304" pitchFamily="18" charset="0"/>
                                    </a:rPr>
                                    <m:t>h</m:t>
                                  </m:r>
                                </m:den>
                              </m:f>
                            </m:oMath>
                          </a14:m>
                          <a:r>
                            <a:rPr lang="hr-HR" sz="1600">
                              <a:effectLst/>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05116717"/>
                      </a:ext>
                    </a:extLst>
                  </a:tr>
                  <a:tr h="0">
                    <a:tc>
                      <a:txBody>
                        <a:bodyPr/>
                        <a:lstStyle/>
                        <a:p>
                          <a:pPr algn="just">
                            <a:lnSpc>
                              <a:spcPct val="150000"/>
                            </a:lnSpc>
                            <a:spcAft>
                              <a:spcPts val="0"/>
                            </a:spcAft>
                          </a:pPr>
                          <a14:m>
                            <m:oMath xmlns:m="http://schemas.openxmlformats.org/officeDocument/2006/math">
                              <m:sSub>
                                <m:sSubPr>
                                  <m:ctrlPr>
                                    <a:rPr lang="en-US" sz="1600" i="1">
                                      <a:effectLst/>
                                      <a:latin typeface="Cambria Math" panose="02040503050406030204" pitchFamily="18" charset="0"/>
                                      <a:ea typeface="Times New Roman" panose="02020603050405020304" pitchFamily="18" charset="0"/>
                                    </a:rPr>
                                  </m:ctrlPr>
                                </m:sSubPr>
                                <m:e>
                                  <m:r>
                                    <m:rPr>
                                      <m:sty m:val="p"/>
                                    </m:rPr>
                                    <a:rPr lang="hr-HR" sz="1600">
                                      <a:effectLst/>
                                      <a:latin typeface="Cambria Math" panose="02040503050406030204" pitchFamily="18" charset="0"/>
                                      <a:ea typeface="Times New Roman" panose="02020603050405020304" pitchFamily="18" charset="0"/>
                                    </a:rPr>
                                    <m:t>COP</m:t>
                                  </m:r>
                                </m:e>
                                <m:sub>
                                  <m:r>
                                    <m:rPr>
                                      <m:sty m:val="p"/>
                                    </m:rPr>
                                    <a:rPr lang="hr-HR" sz="1600">
                                      <a:effectLst/>
                                      <a:latin typeface="Cambria Math" panose="02040503050406030204" pitchFamily="18" charset="0"/>
                                      <a:ea typeface="Times New Roman" panose="02020603050405020304" pitchFamily="18" charset="0"/>
                                    </a:rPr>
                                    <m:t>PL</m:t>
                                  </m:r>
                                  <m:r>
                                    <a:rPr lang="hr-HR" sz="1600" i="1">
                                      <a:effectLst/>
                                      <a:latin typeface="Cambria Math" panose="02040503050406030204" pitchFamily="18" charset="0"/>
                                      <a:ea typeface="Times New Roman" panose="02020603050405020304" pitchFamily="18" charset="0"/>
                                    </a:rPr>
                                    <m:t>,  </m:t>
                                  </m:r>
                                  <m:r>
                                    <a:rPr lang="hr-HR" sz="1600" i="1">
                                      <a:effectLst/>
                                      <a:latin typeface="Cambria Math" panose="02040503050406030204" pitchFamily="18" charset="0"/>
                                      <a:ea typeface="Times New Roman" panose="02020603050405020304" pitchFamily="18" charset="0"/>
                                    </a:rPr>
                                    <m:t>𝑜𝑛</m:t>
                                  </m:r>
                                  <m:r>
                                    <a:rPr lang="hr-HR" sz="1600" i="1">
                                      <a:effectLst/>
                                      <a:latin typeface="Cambria Math" panose="02040503050406030204" pitchFamily="18" charset="0"/>
                                      <a:ea typeface="Times New Roman" panose="02020603050405020304" pitchFamily="18" charset="0"/>
                                    </a:rPr>
                                    <m:t>/</m:t>
                                  </m:r>
                                  <m:r>
                                    <a:rPr lang="hr-HR" sz="1600" i="1">
                                      <a:effectLst/>
                                      <a:latin typeface="Cambria Math" panose="02040503050406030204" pitchFamily="18" charset="0"/>
                                      <a:ea typeface="Times New Roman" panose="02020603050405020304" pitchFamily="18" charset="0"/>
                                    </a:rPr>
                                    <m:t>𝑜𝑓𝑓</m:t>
                                  </m:r>
                                </m:sub>
                              </m:sSub>
                              <m:r>
                                <a:rPr lang="hr-HR" sz="1600" i="1">
                                  <a:effectLst/>
                                  <a:latin typeface="Cambria Math" panose="02040503050406030204" pitchFamily="18" charset="0"/>
                                  <a:ea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rPr>
                                  </m:ctrlPr>
                                </m:sSubPr>
                                <m:e>
                                  <m:r>
                                    <m:rPr>
                                      <m:sty m:val="p"/>
                                    </m:rPr>
                                    <a:rPr lang="hr-HR" sz="1600">
                                      <a:effectLst/>
                                      <a:latin typeface="Cambria Math" panose="02040503050406030204" pitchFamily="18" charset="0"/>
                                      <a:ea typeface="Times New Roman" panose="02020603050405020304" pitchFamily="18" charset="0"/>
                                    </a:rPr>
                                    <m:t>COP</m:t>
                                  </m:r>
                                </m:e>
                                <m:sub>
                                  <m:r>
                                    <a:rPr lang="hr-HR" sz="1600" i="1">
                                      <a:effectLst/>
                                      <a:latin typeface="Cambria Math" panose="02040503050406030204" pitchFamily="18" charset="0"/>
                                      <a:ea typeface="Times New Roman" panose="02020603050405020304" pitchFamily="18" charset="0"/>
                                    </a:rPr>
                                    <m:t>1,  </m:t>
                                  </m:r>
                                  <m:r>
                                    <a:rPr lang="hr-HR" sz="1600" i="1">
                                      <a:effectLst/>
                                      <a:latin typeface="Cambria Math" panose="02040503050406030204" pitchFamily="18" charset="0"/>
                                      <a:ea typeface="Times New Roman" panose="02020603050405020304" pitchFamily="18" charset="0"/>
                                    </a:rPr>
                                    <m:t>𝑜𝑛</m:t>
                                  </m:r>
                                  <m:r>
                                    <a:rPr lang="hr-HR" sz="1600" i="1">
                                      <a:effectLst/>
                                      <a:latin typeface="Cambria Math" panose="02040503050406030204" pitchFamily="18" charset="0"/>
                                      <a:ea typeface="Times New Roman" panose="02020603050405020304" pitchFamily="18" charset="0"/>
                                    </a:rPr>
                                    <m:t>/</m:t>
                                  </m:r>
                                  <m:r>
                                    <a:rPr lang="hr-HR" sz="1600" i="1">
                                      <a:effectLst/>
                                      <a:latin typeface="Cambria Math" panose="02040503050406030204" pitchFamily="18" charset="0"/>
                                      <a:ea typeface="Times New Roman" panose="02020603050405020304" pitchFamily="18" charset="0"/>
                                    </a:rPr>
                                    <m:t>𝑜𝑓𝑓</m:t>
                                  </m:r>
                                </m:sub>
                              </m:sSub>
                              <m:r>
                                <a:rPr lang="hr-HR" sz="1600" i="1">
                                  <a:effectLst/>
                                  <a:latin typeface="Cambria Math" panose="02040503050406030204" pitchFamily="18" charset="0"/>
                                  <a:ea typeface="Times New Roman" panose="02020603050405020304" pitchFamily="18" charset="0"/>
                                </a:rPr>
                                <m:t>∙</m:t>
                              </m:r>
                              <m:r>
                                <m:rPr>
                                  <m:sty m:val="p"/>
                                </m:rPr>
                                <a:rPr lang="hr-HR" sz="1600">
                                  <a:effectLst/>
                                  <a:latin typeface="Cambria Math" panose="02040503050406030204" pitchFamily="18" charset="0"/>
                                  <a:ea typeface="Times New Roman" panose="02020603050405020304" pitchFamily="18" charset="0"/>
                                </a:rPr>
                                <m:t>PLF</m:t>
                              </m:r>
                              <m:r>
                                <a:rPr lang="hr-HR" sz="1600" i="1">
                                  <a:effectLst/>
                                  <a:latin typeface="Cambria Math" panose="02040503050406030204" pitchFamily="18" charset="0"/>
                                  <a:ea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rPr>
                                  </m:ctrlPr>
                                </m:sSubPr>
                                <m:e>
                                  <m:r>
                                    <m:rPr>
                                      <m:sty m:val="p"/>
                                    </m:rPr>
                                    <a:rPr lang="hr-HR" sz="1600">
                                      <a:effectLst/>
                                      <a:latin typeface="Cambria Math" panose="02040503050406030204" pitchFamily="18" charset="0"/>
                                      <a:ea typeface="Times New Roman" panose="02020603050405020304" pitchFamily="18" charset="0"/>
                                    </a:rPr>
                                    <m:t>COP</m:t>
                                  </m:r>
                                </m:e>
                                <m:sub>
                                  <m:r>
                                    <a:rPr lang="hr-HR" sz="1600" i="1">
                                      <a:effectLst/>
                                      <a:latin typeface="Cambria Math" panose="02040503050406030204" pitchFamily="18" charset="0"/>
                                      <a:ea typeface="Times New Roman" panose="02020603050405020304" pitchFamily="18" charset="0"/>
                                    </a:rPr>
                                    <m:t>1,  </m:t>
                                  </m:r>
                                  <m:r>
                                    <a:rPr lang="hr-HR" sz="1600" i="1">
                                      <a:effectLst/>
                                      <a:latin typeface="Cambria Math" panose="02040503050406030204" pitchFamily="18" charset="0"/>
                                      <a:ea typeface="Times New Roman" panose="02020603050405020304" pitchFamily="18" charset="0"/>
                                    </a:rPr>
                                    <m:t>𝑜𝑛</m:t>
                                  </m:r>
                                  <m:r>
                                    <a:rPr lang="hr-HR" sz="1600" i="1">
                                      <a:effectLst/>
                                      <a:latin typeface="Cambria Math" panose="02040503050406030204" pitchFamily="18" charset="0"/>
                                      <a:ea typeface="Times New Roman" panose="02020603050405020304" pitchFamily="18" charset="0"/>
                                    </a:rPr>
                                    <m:t>/</m:t>
                                  </m:r>
                                  <m:r>
                                    <a:rPr lang="hr-HR" sz="1600" i="1">
                                      <a:effectLst/>
                                      <a:latin typeface="Cambria Math" panose="02040503050406030204" pitchFamily="18" charset="0"/>
                                      <a:ea typeface="Times New Roman" panose="02020603050405020304" pitchFamily="18" charset="0"/>
                                    </a:rPr>
                                    <m:t>𝑜𝑓𝑓</m:t>
                                  </m:r>
                                </m:sub>
                              </m:sSub>
                              <m:r>
                                <a:rPr lang="hr-HR" sz="1600" i="1">
                                  <a:effectLst/>
                                  <a:latin typeface="Cambria Math" panose="02040503050406030204" pitchFamily="18" charset="0"/>
                                  <a:ea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rPr>
                                  </m:ctrlPr>
                                </m:fPr>
                                <m:num>
                                  <m:r>
                                    <m:rPr>
                                      <m:sty m:val="p"/>
                                    </m:rPr>
                                    <a:rPr lang="hr-HR" sz="1600">
                                      <a:effectLst/>
                                      <a:latin typeface="Cambria Math" panose="02040503050406030204" pitchFamily="18" charset="0"/>
                                      <a:ea typeface="Times New Roman" panose="02020603050405020304" pitchFamily="18" charset="0"/>
                                    </a:rPr>
                                    <m:t>CR</m:t>
                                  </m:r>
                                </m:num>
                                <m:den>
                                  <m:r>
                                    <m:rPr>
                                      <m:sty m:val="p"/>
                                    </m:rPr>
                                    <a:rPr lang="hr-HR" sz="1600">
                                      <a:effectLst/>
                                      <a:latin typeface="Cambria Math" panose="02040503050406030204" pitchFamily="18" charset="0"/>
                                      <a:ea typeface="Times New Roman" panose="02020603050405020304" pitchFamily="18" charset="0"/>
                                    </a:rPr>
                                    <m:t>Cc</m:t>
                                  </m:r>
                                  <m:r>
                                    <a:rPr lang="hr-HR" sz="1600">
                                      <a:effectLst/>
                                      <a:latin typeface="Cambria Math" panose="02040503050406030204" pitchFamily="18" charset="0"/>
                                      <a:ea typeface="Times New Roman" panose="02020603050405020304" pitchFamily="18" charset="0"/>
                                    </a:rPr>
                                    <m:t>∙</m:t>
                                  </m:r>
                                  <m:r>
                                    <m:rPr>
                                      <m:sty m:val="p"/>
                                    </m:rPr>
                                    <a:rPr lang="hr-HR" sz="1600">
                                      <a:effectLst/>
                                      <a:latin typeface="Cambria Math" panose="02040503050406030204" pitchFamily="18" charset="0"/>
                                      <a:ea typeface="Times New Roman" panose="02020603050405020304" pitchFamily="18" charset="0"/>
                                    </a:rPr>
                                    <m:t>CR</m:t>
                                  </m:r>
                                  <m:r>
                                    <a:rPr lang="hr-HR" sz="1600">
                                      <a:effectLst/>
                                      <a:latin typeface="Cambria Math" panose="02040503050406030204" pitchFamily="18" charset="0"/>
                                      <a:ea typeface="Times New Roman" panose="02020603050405020304" pitchFamily="18" charset="0"/>
                                    </a:rPr>
                                    <m:t>+</m:t>
                                  </m:r>
                                  <m:d>
                                    <m:dPr>
                                      <m:ctrlPr>
                                        <a:rPr lang="en-US" sz="1600" i="1">
                                          <a:effectLst/>
                                          <a:latin typeface="Cambria Math" panose="02040503050406030204" pitchFamily="18" charset="0"/>
                                          <a:ea typeface="Times New Roman" panose="02020603050405020304" pitchFamily="18" charset="0"/>
                                        </a:rPr>
                                      </m:ctrlPr>
                                    </m:dPr>
                                    <m:e>
                                      <m:r>
                                        <a:rPr lang="hr-HR" sz="1600">
                                          <a:effectLst/>
                                          <a:latin typeface="Cambria Math" panose="02040503050406030204" pitchFamily="18" charset="0"/>
                                          <a:ea typeface="Times New Roman" panose="02020603050405020304" pitchFamily="18" charset="0"/>
                                        </a:rPr>
                                        <m:t>1</m:t>
                                      </m:r>
                                      <m:r>
                                        <a:rPr lang="hr-HR" sz="1600" i="1">
                                          <a:effectLst/>
                                          <a:latin typeface="Cambria Math" panose="02040503050406030204" pitchFamily="18" charset="0"/>
                                          <a:ea typeface="Times New Roman" panose="02020603050405020304" pitchFamily="18" charset="0"/>
                                        </a:rPr>
                                        <m:t>−</m:t>
                                      </m:r>
                                      <m:r>
                                        <m:rPr>
                                          <m:sty m:val="p"/>
                                        </m:rPr>
                                        <a:rPr lang="hr-HR" sz="1600">
                                          <a:effectLst/>
                                          <a:latin typeface="Cambria Math" panose="02040503050406030204" pitchFamily="18" charset="0"/>
                                          <a:ea typeface="Times New Roman" panose="02020603050405020304" pitchFamily="18" charset="0"/>
                                        </a:rPr>
                                        <m:t>Cc</m:t>
                                      </m:r>
                                    </m:e>
                                  </m:d>
                                </m:den>
                              </m:f>
                              <m:r>
                                <a:rPr lang="hr-HR" sz="1600" i="1">
                                  <a:effectLst/>
                                  <a:latin typeface="Cambria Math" panose="02040503050406030204" pitchFamily="18" charset="0"/>
                                  <a:ea typeface="Times New Roman" panose="02020603050405020304" pitchFamily="18" charset="0"/>
                                </a:rPr>
                                <m:t> ,</m:t>
                              </m:r>
                            </m:oMath>
                          </a14:m>
                          <a:r>
                            <a:rPr lang="hr-HR"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15444094"/>
                      </a:ext>
                    </a:extLst>
                  </a:tr>
                </a:tbl>
              </a:graphicData>
            </a:graphic>
          </p:graphicFrame>
        </mc:Choice>
        <mc:Fallback xmlns="">
          <p:graphicFrame>
            <p:nvGraphicFramePr>
              <p:cNvPr id="3" name="Table 2">
                <a:extLst>
                  <a:ext uri="{FF2B5EF4-FFF2-40B4-BE49-F238E27FC236}">
                    <a16:creationId xmlns:a16="http://schemas.microsoft.com/office/drawing/2014/main" id="{F983867F-06C0-4A77-8194-535B70487222}"/>
                  </a:ext>
                </a:extLst>
              </p:cNvPr>
              <p:cNvGraphicFramePr>
                <a:graphicFrameLocks noGrp="1"/>
              </p:cNvGraphicFramePr>
              <p:nvPr>
                <p:extLst>
                  <p:ext uri="{D42A27DB-BD31-4B8C-83A1-F6EECF244321}">
                    <p14:modId xmlns:p14="http://schemas.microsoft.com/office/powerpoint/2010/main" val="3246718445"/>
                  </p:ext>
                </p:extLst>
              </p:nvPr>
            </p:nvGraphicFramePr>
            <p:xfrm>
              <a:off x="2841826" y="1872905"/>
              <a:ext cx="6811460" cy="1368680"/>
            </p:xfrm>
            <a:graphic>
              <a:graphicData uri="http://schemas.openxmlformats.org/drawingml/2006/table">
                <a:tbl>
                  <a:tblPr firstRow="1" firstCol="1" lastRow="1" lastCol="1" bandRow="1" bandCol="1"/>
                  <a:tblGrid>
                    <a:gridCol w="6071577">
                      <a:extLst>
                        <a:ext uri="{9D8B030D-6E8A-4147-A177-3AD203B41FA5}">
                          <a16:colId xmlns:a16="http://schemas.microsoft.com/office/drawing/2014/main" val="905685262"/>
                        </a:ext>
                      </a:extLst>
                    </a:gridCol>
                    <a:gridCol w="739883">
                      <a:extLst>
                        <a:ext uri="{9D8B030D-6E8A-4147-A177-3AD203B41FA5}">
                          <a16:colId xmlns:a16="http://schemas.microsoft.com/office/drawing/2014/main" val="2581675809"/>
                        </a:ext>
                      </a:extLst>
                    </a:gridCol>
                  </a:tblGrid>
                  <a:tr h="321945">
                    <a:tc>
                      <a:txBody>
                        <a:bodyPr/>
                        <a:lstStyle/>
                        <a:p>
                          <a:endParaRPr lang="en-US"/>
                        </a:p>
                      </a:txBody>
                      <a:tcPr marL="68580" marR="68580" marT="0" marB="0" anchor="ctr">
                        <a:lnL>
                          <a:noFill/>
                        </a:lnL>
                        <a:lnR>
                          <a:noFill/>
                        </a:lnR>
                        <a:lnT>
                          <a:noFill/>
                        </a:lnT>
                        <a:lnB>
                          <a:noFill/>
                        </a:lnB>
                        <a:blipFill>
                          <a:blip r:embed="rId11"/>
                          <a:stretch>
                            <a:fillRect r="-12136" b="-332075"/>
                          </a:stretch>
                        </a:blipFill>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37780819"/>
                      </a:ext>
                    </a:extLst>
                  </a:tr>
                  <a:tr h="527241">
                    <a:tc>
                      <a:txBody>
                        <a:bodyPr/>
                        <a:lstStyle/>
                        <a:p>
                          <a:endParaRPr lang="en-US"/>
                        </a:p>
                      </a:txBody>
                      <a:tcPr marL="68580" marR="68580" marT="0" marB="0" anchor="ctr">
                        <a:lnL>
                          <a:noFill/>
                        </a:lnL>
                        <a:lnR>
                          <a:noFill/>
                        </a:lnR>
                        <a:lnT>
                          <a:noFill/>
                        </a:lnT>
                        <a:lnB>
                          <a:noFill/>
                        </a:lnB>
                        <a:blipFill>
                          <a:blip r:embed="rId11"/>
                          <a:stretch>
                            <a:fillRect t="-60920" r="-12136" b="-102299"/>
                          </a:stretch>
                        </a:blipFill>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05116717"/>
                      </a:ext>
                    </a:extLst>
                  </a:tr>
                  <a:tr h="519494">
                    <a:tc>
                      <a:txBody>
                        <a:bodyPr/>
                        <a:lstStyle/>
                        <a:p>
                          <a:endParaRPr lang="en-US"/>
                        </a:p>
                      </a:txBody>
                      <a:tcPr marL="68580" marR="68580" marT="0" marB="0" anchor="ctr">
                        <a:lnL>
                          <a:noFill/>
                        </a:lnL>
                        <a:lnR>
                          <a:noFill/>
                        </a:lnR>
                        <a:lnT>
                          <a:noFill/>
                        </a:lnT>
                        <a:lnB>
                          <a:noFill/>
                        </a:lnB>
                        <a:blipFill>
                          <a:blip r:embed="rId11"/>
                          <a:stretch>
                            <a:fillRect t="-164706" r="-12136" b="-4706"/>
                          </a:stretch>
                        </a:blipFill>
                      </a:tcPr>
                    </a:tc>
                    <a:tc>
                      <a:txBody>
                        <a:bodyPr/>
                        <a:lstStyle/>
                        <a:p>
                          <a:pPr algn="ctr">
                            <a:lnSpc>
                              <a:spcPct val="150000"/>
                            </a:lnSpc>
                            <a:spcBef>
                              <a:spcPts val="600"/>
                            </a:spcBef>
                            <a:spcAft>
                              <a:spcPts val="600"/>
                            </a:spcAft>
                            <a:tabLst>
                              <a:tab pos="648335" algn="l"/>
                            </a:tabLst>
                          </a:pP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15444094"/>
                      </a:ext>
                    </a:extLst>
                  </a:tr>
                </a:tbl>
              </a:graphicData>
            </a:graphic>
          </p:graphicFrame>
        </mc:Fallback>
      </mc:AlternateContent>
    </p:spTree>
    <p:extLst>
      <p:ext uri="{BB962C8B-B14F-4D97-AF65-F5344CB8AC3E}">
        <p14:creationId xmlns:p14="http://schemas.microsoft.com/office/powerpoint/2010/main" val="317390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
            <a:extLst>
              <a:ext uri="{FF2B5EF4-FFF2-40B4-BE49-F238E27FC236}">
                <a16:creationId xmlns:a16="http://schemas.microsoft.com/office/drawing/2014/main" id="{EEF88D88-8709-4DD2-BA4D-BC3ABBD1D711}"/>
              </a:ext>
            </a:extLst>
          </p:cNvPr>
          <p:cNvGrpSpPr/>
          <p:nvPr/>
        </p:nvGrpSpPr>
        <p:grpSpPr>
          <a:xfrm>
            <a:off x="413287" y="2157932"/>
            <a:ext cx="1289518" cy="4225084"/>
            <a:chOff x="3850310" y="1776627"/>
            <a:chExt cx="1289518" cy="4225084"/>
          </a:xfrm>
          <a:solidFill>
            <a:schemeClr val="bg1"/>
          </a:solidFill>
        </p:grpSpPr>
        <p:sp>
          <p:nvSpPr>
            <p:cNvPr id="76" name="Hexagon 2">
              <a:extLst>
                <a:ext uri="{FF2B5EF4-FFF2-40B4-BE49-F238E27FC236}">
                  <a16:creationId xmlns:a16="http://schemas.microsoft.com/office/drawing/2014/main" id="{B9EA8CAF-E02C-4B0D-A635-67BF5B0142E7}"/>
                </a:ext>
              </a:extLst>
            </p:cNvPr>
            <p:cNvSpPr/>
            <p:nvPr/>
          </p:nvSpPr>
          <p:spPr>
            <a:xfrm rot="5400000">
              <a:off x="4231727" y="4278982"/>
              <a:ext cx="975367" cy="840835"/>
            </a:xfrm>
            <a:prstGeom prst="hexagon">
              <a:avLst/>
            </a:prstGeom>
            <a:grp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7" name="Hexagon 3">
              <a:extLst>
                <a:ext uri="{FF2B5EF4-FFF2-40B4-BE49-F238E27FC236}">
                  <a16:creationId xmlns:a16="http://schemas.microsoft.com/office/drawing/2014/main" id="{47F71159-6F3C-452E-9BFC-9197DD18BB9D}"/>
                </a:ext>
              </a:extLst>
            </p:cNvPr>
            <p:cNvSpPr/>
            <p:nvPr/>
          </p:nvSpPr>
          <p:spPr>
            <a:xfrm rot="5400000">
              <a:off x="4231727" y="2649728"/>
              <a:ext cx="975367" cy="840835"/>
            </a:xfrm>
            <a:prstGeom prst="hexagon">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8" name="Hexagon 4">
              <a:extLst>
                <a:ext uri="{FF2B5EF4-FFF2-40B4-BE49-F238E27FC236}">
                  <a16:creationId xmlns:a16="http://schemas.microsoft.com/office/drawing/2014/main" id="{440DCF2E-1BA0-456A-A9D1-2FF741EC62BE}"/>
                </a:ext>
              </a:extLst>
            </p:cNvPr>
            <p:cNvSpPr/>
            <p:nvPr/>
          </p:nvSpPr>
          <p:spPr>
            <a:xfrm rot="5400000">
              <a:off x="3783044" y="3473147"/>
              <a:ext cx="975367" cy="840835"/>
            </a:xfrm>
            <a:prstGeom prst="hexagon">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79" name="Hexagon 5">
              <a:extLst>
                <a:ext uri="{FF2B5EF4-FFF2-40B4-BE49-F238E27FC236}">
                  <a16:creationId xmlns:a16="http://schemas.microsoft.com/office/drawing/2014/main" id="{7469E3D8-DE27-4E05-9C19-9FBDD66D0509}"/>
                </a:ext>
              </a:extLst>
            </p:cNvPr>
            <p:cNvSpPr/>
            <p:nvPr/>
          </p:nvSpPr>
          <p:spPr>
            <a:xfrm rot="5400000">
              <a:off x="3783044" y="1843893"/>
              <a:ext cx="975367" cy="840835"/>
            </a:xfrm>
            <a:prstGeom prst="hexagon">
              <a:avLst/>
            </a:prstGeom>
            <a:grp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80" name="Hexagon 6">
              <a:extLst>
                <a:ext uri="{FF2B5EF4-FFF2-40B4-BE49-F238E27FC236}">
                  <a16:creationId xmlns:a16="http://schemas.microsoft.com/office/drawing/2014/main" id="{27DAE7AB-85CB-442A-AB61-1EAEB3506E66}"/>
                </a:ext>
              </a:extLst>
            </p:cNvPr>
            <p:cNvSpPr/>
            <p:nvPr/>
          </p:nvSpPr>
          <p:spPr>
            <a:xfrm rot="5400000">
              <a:off x="3783044" y="5093610"/>
              <a:ext cx="975367" cy="840835"/>
            </a:xfrm>
            <a:prstGeom prst="hexagon">
              <a:avLst/>
            </a:prstGeom>
            <a:grp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grpSp>
      <p:sp>
        <p:nvSpPr>
          <p:cNvPr id="81" name="Rectangle 80">
            <a:extLst>
              <a:ext uri="{FF2B5EF4-FFF2-40B4-BE49-F238E27FC236}">
                <a16:creationId xmlns:a16="http://schemas.microsoft.com/office/drawing/2014/main" id="{D08EB11E-6205-48C1-A3C4-4BBAF0E8C20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FD1E1ECC-D287-4825-95CD-ADFEB2CAF2A1}"/>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8C6F866-3881-4C7E-9236-AD3A7230344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11436B-407D-4BAD-9EC5-8B780615451A}"/>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a:extLst>
              <a:ext uri="{FF2B5EF4-FFF2-40B4-BE49-F238E27FC236}">
                <a16:creationId xmlns:a16="http://schemas.microsoft.com/office/drawing/2014/main" id="{36E2005D-C8E3-4364-8997-93BE28A1B95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09449" y="2282880"/>
            <a:ext cx="680887" cy="680887"/>
          </a:xfrm>
          <a:prstGeom prst="rect">
            <a:avLst/>
          </a:prstGeom>
          <a:noFill/>
          <a:effectLst>
            <a:outerShdw blurRad="50800" dist="50800" dir="5400000" sx="1000" sy="1000" algn="ctr" rotWithShape="0">
              <a:schemeClr val="tx1"/>
            </a:outerShdw>
          </a:effectLst>
        </p:spPr>
      </p:pic>
      <p:pic>
        <p:nvPicPr>
          <p:cNvPr id="99" name="Picture 98">
            <a:extLst>
              <a:ext uri="{FF2B5EF4-FFF2-40B4-BE49-F238E27FC236}">
                <a16:creationId xmlns:a16="http://schemas.microsoft.com/office/drawing/2014/main" id="{4CAFEBA9-1F0D-4BC8-8EA6-A5CDE5BCA621}"/>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7772" y="3189775"/>
            <a:ext cx="648942" cy="510432"/>
          </a:xfrm>
          <a:prstGeom prst="rect">
            <a:avLst/>
          </a:prstGeom>
          <a:solidFill>
            <a:schemeClr val="bg1"/>
          </a:solidFill>
        </p:spPr>
      </p:pic>
      <p:sp>
        <p:nvSpPr>
          <p:cNvPr id="100" name="Rectangle 9">
            <a:extLst>
              <a:ext uri="{FF2B5EF4-FFF2-40B4-BE49-F238E27FC236}">
                <a16:creationId xmlns:a16="http://schemas.microsoft.com/office/drawing/2014/main" id="{D76CACD5-00E6-4487-AC54-1D11F5F68D34}"/>
              </a:ext>
            </a:extLst>
          </p:cNvPr>
          <p:cNvSpPr/>
          <p:nvPr/>
        </p:nvSpPr>
        <p:spPr>
          <a:xfrm>
            <a:off x="570856" y="5667569"/>
            <a:ext cx="531936" cy="45552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Freeform 34">
            <a:extLst>
              <a:ext uri="{FF2B5EF4-FFF2-40B4-BE49-F238E27FC236}">
                <a16:creationId xmlns:a16="http://schemas.microsoft.com/office/drawing/2014/main" id="{B6454E26-36AF-4D5A-8ED4-0F2528F64018}"/>
              </a:ext>
            </a:extLst>
          </p:cNvPr>
          <p:cNvSpPr>
            <a:spLocks noEditPoints="1"/>
          </p:cNvSpPr>
          <p:nvPr/>
        </p:nvSpPr>
        <p:spPr bwMode="auto">
          <a:xfrm>
            <a:off x="1190336" y="4789725"/>
            <a:ext cx="405142" cy="566115"/>
          </a:xfrm>
          <a:custGeom>
            <a:avLst/>
            <a:gdLst>
              <a:gd name="T0" fmla="*/ 790 w 2315"/>
              <a:gd name="T1" fmla="*/ 1051 h 3103"/>
              <a:gd name="T2" fmla="*/ 645 w 2315"/>
              <a:gd name="T3" fmla="*/ 1093 h 3103"/>
              <a:gd name="T4" fmla="*/ 513 w 2315"/>
              <a:gd name="T5" fmla="*/ 1176 h 3103"/>
              <a:gd name="T6" fmla="*/ 407 w 2315"/>
              <a:gd name="T7" fmla="*/ 1297 h 3103"/>
              <a:gd name="T8" fmla="*/ 338 w 2315"/>
              <a:gd name="T9" fmla="*/ 1438 h 3103"/>
              <a:gd name="T10" fmla="*/ 311 w 2315"/>
              <a:gd name="T11" fmla="*/ 1590 h 3103"/>
              <a:gd name="T12" fmla="*/ 324 w 2315"/>
              <a:gd name="T13" fmla="*/ 1743 h 3103"/>
              <a:gd name="T14" fmla="*/ 378 w 2315"/>
              <a:gd name="T15" fmla="*/ 1890 h 3103"/>
              <a:gd name="T16" fmla="*/ 473 w 2315"/>
              <a:gd name="T17" fmla="*/ 2018 h 3103"/>
              <a:gd name="T18" fmla="*/ 600 w 2315"/>
              <a:gd name="T19" fmla="*/ 2115 h 3103"/>
              <a:gd name="T20" fmla="*/ 741 w 2315"/>
              <a:gd name="T21" fmla="*/ 2170 h 3103"/>
              <a:gd name="T22" fmla="*/ 891 w 2315"/>
              <a:gd name="T23" fmla="*/ 2184 h 3103"/>
              <a:gd name="T24" fmla="*/ 1039 w 2315"/>
              <a:gd name="T25" fmla="*/ 2157 h 3103"/>
              <a:gd name="T26" fmla="*/ 1176 w 2315"/>
              <a:gd name="T27" fmla="*/ 2087 h 3103"/>
              <a:gd name="T28" fmla="*/ 1294 w 2315"/>
              <a:gd name="T29" fmla="*/ 1977 h 3103"/>
              <a:gd name="T30" fmla="*/ 1375 w 2315"/>
              <a:gd name="T31" fmla="*/ 1842 h 3103"/>
              <a:gd name="T32" fmla="*/ 1415 w 2315"/>
              <a:gd name="T33" fmla="*/ 1693 h 3103"/>
              <a:gd name="T34" fmla="*/ 1415 w 2315"/>
              <a:gd name="T35" fmla="*/ 1539 h 3103"/>
              <a:gd name="T36" fmla="*/ 1375 w 2315"/>
              <a:gd name="T37" fmla="*/ 1390 h 3103"/>
              <a:gd name="T38" fmla="*/ 1294 w 2315"/>
              <a:gd name="T39" fmla="*/ 1253 h 3103"/>
              <a:gd name="T40" fmla="*/ 1176 w 2315"/>
              <a:gd name="T41" fmla="*/ 1143 h 3103"/>
              <a:gd name="T42" fmla="*/ 1039 w 2315"/>
              <a:gd name="T43" fmla="*/ 1074 h 3103"/>
              <a:gd name="T44" fmla="*/ 891 w 2315"/>
              <a:gd name="T45" fmla="*/ 1046 h 3103"/>
              <a:gd name="T46" fmla="*/ 1320 w 2315"/>
              <a:gd name="T47" fmla="*/ 1046 h 3103"/>
              <a:gd name="T48" fmla="*/ 1417 w 2315"/>
              <a:gd name="T49" fmla="*/ 1140 h 3103"/>
              <a:gd name="T50" fmla="*/ 1515 w 2315"/>
              <a:gd name="T51" fmla="*/ 1297 h 3103"/>
              <a:gd name="T52" fmla="*/ 1571 w 2315"/>
              <a:gd name="T53" fmla="*/ 1468 h 3103"/>
              <a:gd name="T54" fmla="*/ 1584 w 2315"/>
              <a:gd name="T55" fmla="*/ 1647 h 3103"/>
              <a:gd name="T56" fmla="*/ 1555 w 2315"/>
              <a:gd name="T57" fmla="*/ 1825 h 3103"/>
              <a:gd name="T58" fmla="*/ 1484 w 2315"/>
              <a:gd name="T59" fmla="*/ 1992 h 3103"/>
              <a:gd name="T60" fmla="*/ 1664 w 2315"/>
              <a:gd name="T61" fmla="*/ 2118 h 3103"/>
              <a:gd name="T62" fmla="*/ 2315 w 2315"/>
              <a:gd name="T63" fmla="*/ 2800 h 3103"/>
              <a:gd name="T64" fmla="*/ 2307 w 2315"/>
              <a:gd name="T65" fmla="*/ 2859 h 3103"/>
              <a:gd name="T66" fmla="*/ 2276 w 2315"/>
              <a:gd name="T67" fmla="*/ 2943 h 3103"/>
              <a:gd name="T68" fmla="*/ 2209 w 2315"/>
              <a:gd name="T69" fmla="*/ 3030 h 3103"/>
              <a:gd name="T70" fmla="*/ 2128 w 2315"/>
              <a:gd name="T71" fmla="*/ 3078 h 3103"/>
              <a:gd name="T72" fmla="*/ 2053 w 2315"/>
              <a:gd name="T73" fmla="*/ 3099 h 3103"/>
              <a:gd name="T74" fmla="*/ 2010 w 2315"/>
              <a:gd name="T75" fmla="*/ 3103 h 3103"/>
              <a:gd name="T76" fmla="*/ 1403 w 2315"/>
              <a:gd name="T77" fmla="*/ 2335 h 3103"/>
              <a:gd name="T78" fmla="*/ 774 w 2315"/>
              <a:gd name="T79" fmla="*/ 2903 h 3103"/>
              <a:gd name="T80" fmla="*/ 657 w 2315"/>
              <a:gd name="T81" fmla="*/ 2320 h 3103"/>
              <a:gd name="T82" fmla="*/ 544 w 2315"/>
              <a:gd name="T83" fmla="*/ 2903 h 3103"/>
              <a:gd name="T84" fmla="*/ 545 w 2315"/>
              <a:gd name="T85" fmla="*/ 687 h 3103"/>
              <a:gd name="T86" fmla="*/ 657 w 2315"/>
              <a:gd name="T87" fmla="*/ 911 h 3103"/>
              <a:gd name="T88" fmla="*/ 774 w 2315"/>
              <a:gd name="T89"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5" h="3103">
                <a:moveTo>
                  <a:pt x="891" y="1046"/>
                </a:moveTo>
                <a:lnTo>
                  <a:pt x="841" y="1046"/>
                </a:lnTo>
                <a:lnTo>
                  <a:pt x="790" y="1051"/>
                </a:lnTo>
                <a:lnTo>
                  <a:pt x="741" y="1061"/>
                </a:lnTo>
                <a:lnTo>
                  <a:pt x="693" y="1074"/>
                </a:lnTo>
                <a:lnTo>
                  <a:pt x="645" y="1093"/>
                </a:lnTo>
                <a:lnTo>
                  <a:pt x="600" y="1116"/>
                </a:lnTo>
                <a:lnTo>
                  <a:pt x="555" y="1143"/>
                </a:lnTo>
                <a:lnTo>
                  <a:pt x="513" y="1176"/>
                </a:lnTo>
                <a:lnTo>
                  <a:pt x="474" y="1213"/>
                </a:lnTo>
                <a:lnTo>
                  <a:pt x="438" y="1253"/>
                </a:lnTo>
                <a:lnTo>
                  <a:pt x="407" y="1297"/>
                </a:lnTo>
                <a:lnTo>
                  <a:pt x="379" y="1342"/>
                </a:lnTo>
                <a:lnTo>
                  <a:pt x="356" y="1390"/>
                </a:lnTo>
                <a:lnTo>
                  <a:pt x="338" y="1438"/>
                </a:lnTo>
                <a:lnTo>
                  <a:pt x="325" y="1487"/>
                </a:lnTo>
                <a:lnTo>
                  <a:pt x="316" y="1539"/>
                </a:lnTo>
                <a:lnTo>
                  <a:pt x="311" y="1590"/>
                </a:lnTo>
                <a:lnTo>
                  <a:pt x="311" y="1641"/>
                </a:lnTo>
                <a:lnTo>
                  <a:pt x="316" y="1693"/>
                </a:lnTo>
                <a:lnTo>
                  <a:pt x="324" y="1743"/>
                </a:lnTo>
                <a:lnTo>
                  <a:pt x="338" y="1794"/>
                </a:lnTo>
                <a:lnTo>
                  <a:pt x="356" y="1842"/>
                </a:lnTo>
                <a:lnTo>
                  <a:pt x="378" y="1890"/>
                </a:lnTo>
                <a:lnTo>
                  <a:pt x="406" y="1935"/>
                </a:lnTo>
                <a:lnTo>
                  <a:pt x="437" y="1977"/>
                </a:lnTo>
                <a:lnTo>
                  <a:pt x="473" y="2018"/>
                </a:lnTo>
                <a:lnTo>
                  <a:pt x="513" y="2054"/>
                </a:lnTo>
                <a:lnTo>
                  <a:pt x="554" y="2087"/>
                </a:lnTo>
                <a:lnTo>
                  <a:pt x="600" y="2115"/>
                </a:lnTo>
                <a:lnTo>
                  <a:pt x="645" y="2138"/>
                </a:lnTo>
                <a:lnTo>
                  <a:pt x="693" y="2157"/>
                </a:lnTo>
                <a:lnTo>
                  <a:pt x="741" y="2170"/>
                </a:lnTo>
                <a:lnTo>
                  <a:pt x="790" y="2179"/>
                </a:lnTo>
                <a:lnTo>
                  <a:pt x="841" y="2184"/>
                </a:lnTo>
                <a:lnTo>
                  <a:pt x="891" y="2184"/>
                </a:lnTo>
                <a:lnTo>
                  <a:pt x="941" y="2179"/>
                </a:lnTo>
                <a:lnTo>
                  <a:pt x="990" y="2170"/>
                </a:lnTo>
                <a:lnTo>
                  <a:pt x="1039" y="2157"/>
                </a:lnTo>
                <a:lnTo>
                  <a:pt x="1087" y="2138"/>
                </a:lnTo>
                <a:lnTo>
                  <a:pt x="1132" y="2115"/>
                </a:lnTo>
                <a:lnTo>
                  <a:pt x="1176" y="2087"/>
                </a:lnTo>
                <a:lnTo>
                  <a:pt x="1218" y="2054"/>
                </a:lnTo>
                <a:lnTo>
                  <a:pt x="1258" y="2018"/>
                </a:lnTo>
                <a:lnTo>
                  <a:pt x="1294" y="1977"/>
                </a:lnTo>
                <a:lnTo>
                  <a:pt x="1326" y="1934"/>
                </a:lnTo>
                <a:lnTo>
                  <a:pt x="1352" y="1888"/>
                </a:lnTo>
                <a:lnTo>
                  <a:pt x="1375" y="1842"/>
                </a:lnTo>
                <a:lnTo>
                  <a:pt x="1393" y="1793"/>
                </a:lnTo>
                <a:lnTo>
                  <a:pt x="1406" y="1743"/>
                </a:lnTo>
                <a:lnTo>
                  <a:pt x="1415" y="1693"/>
                </a:lnTo>
                <a:lnTo>
                  <a:pt x="1419" y="1641"/>
                </a:lnTo>
                <a:lnTo>
                  <a:pt x="1419" y="1590"/>
                </a:lnTo>
                <a:lnTo>
                  <a:pt x="1415" y="1539"/>
                </a:lnTo>
                <a:lnTo>
                  <a:pt x="1406" y="1487"/>
                </a:lnTo>
                <a:lnTo>
                  <a:pt x="1393" y="1438"/>
                </a:lnTo>
                <a:lnTo>
                  <a:pt x="1375" y="1390"/>
                </a:lnTo>
                <a:lnTo>
                  <a:pt x="1352" y="1342"/>
                </a:lnTo>
                <a:lnTo>
                  <a:pt x="1325" y="1297"/>
                </a:lnTo>
                <a:lnTo>
                  <a:pt x="1294" y="1253"/>
                </a:lnTo>
                <a:lnTo>
                  <a:pt x="1258" y="1213"/>
                </a:lnTo>
                <a:lnTo>
                  <a:pt x="1218" y="1176"/>
                </a:lnTo>
                <a:lnTo>
                  <a:pt x="1176" y="1143"/>
                </a:lnTo>
                <a:lnTo>
                  <a:pt x="1132" y="1115"/>
                </a:lnTo>
                <a:lnTo>
                  <a:pt x="1086" y="1093"/>
                </a:lnTo>
                <a:lnTo>
                  <a:pt x="1039" y="1074"/>
                </a:lnTo>
                <a:lnTo>
                  <a:pt x="990" y="1061"/>
                </a:lnTo>
                <a:lnTo>
                  <a:pt x="941" y="1051"/>
                </a:lnTo>
                <a:lnTo>
                  <a:pt x="891" y="1046"/>
                </a:lnTo>
                <a:close/>
                <a:moveTo>
                  <a:pt x="774" y="0"/>
                </a:moveTo>
                <a:lnTo>
                  <a:pt x="1320" y="0"/>
                </a:lnTo>
                <a:lnTo>
                  <a:pt x="1320" y="1046"/>
                </a:lnTo>
                <a:lnTo>
                  <a:pt x="1348" y="1069"/>
                </a:lnTo>
                <a:lnTo>
                  <a:pt x="1375" y="1094"/>
                </a:lnTo>
                <a:lnTo>
                  <a:pt x="1417" y="1140"/>
                </a:lnTo>
                <a:lnTo>
                  <a:pt x="1455" y="1191"/>
                </a:lnTo>
                <a:lnTo>
                  <a:pt x="1488" y="1242"/>
                </a:lnTo>
                <a:lnTo>
                  <a:pt x="1515" y="1297"/>
                </a:lnTo>
                <a:lnTo>
                  <a:pt x="1538" y="1352"/>
                </a:lnTo>
                <a:lnTo>
                  <a:pt x="1557" y="1410"/>
                </a:lnTo>
                <a:lnTo>
                  <a:pt x="1571" y="1468"/>
                </a:lnTo>
                <a:lnTo>
                  <a:pt x="1580" y="1528"/>
                </a:lnTo>
                <a:lnTo>
                  <a:pt x="1584" y="1587"/>
                </a:lnTo>
                <a:lnTo>
                  <a:pt x="1584" y="1647"/>
                </a:lnTo>
                <a:lnTo>
                  <a:pt x="1579" y="1707"/>
                </a:lnTo>
                <a:lnTo>
                  <a:pt x="1569" y="1766"/>
                </a:lnTo>
                <a:lnTo>
                  <a:pt x="1555" y="1825"/>
                </a:lnTo>
                <a:lnTo>
                  <a:pt x="1536" y="1881"/>
                </a:lnTo>
                <a:lnTo>
                  <a:pt x="1512" y="1937"/>
                </a:lnTo>
                <a:lnTo>
                  <a:pt x="1484" y="1992"/>
                </a:lnTo>
                <a:lnTo>
                  <a:pt x="1451" y="2043"/>
                </a:lnTo>
                <a:lnTo>
                  <a:pt x="1579" y="2171"/>
                </a:lnTo>
                <a:lnTo>
                  <a:pt x="1664" y="2118"/>
                </a:lnTo>
                <a:lnTo>
                  <a:pt x="2315" y="2786"/>
                </a:lnTo>
                <a:lnTo>
                  <a:pt x="2315" y="2791"/>
                </a:lnTo>
                <a:lnTo>
                  <a:pt x="2315" y="2800"/>
                </a:lnTo>
                <a:lnTo>
                  <a:pt x="2314" y="2815"/>
                </a:lnTo>
                <a:lnTo>
                  <a:pt x="2311" y="2835"/>
                </a:lnTo>
                <a:lnTo>
                  <a:pt x="2307" y="2859"/>
                </a:lnTo>
                <a:lnTo>
                  <a:pt x="2300" y="2884"/>
                </a:lnTo>
                <a:lnTo>
                  <a:pt x="2290" y="2913"/>
                </a:lnTo>
                <a:lnTo>
                  <a:pt x="2276" y="2943"/>
                </a:lnTo>
                <a:lnTo>
                  <a:pt x="2257" y="2974"/>
                </a:lnTo>
                <a:lnTo>
                  <a:pt x="2234" y="3005"/>
                </a:lnTo>
                <a:lnTo>
                  <a:pt x="2209" y="3030"/>
                </a:lnTo>
                <a:lnTo>
                  <a:pt x="2183" y="3050"/>
                </a:lnTo>
                <a:lnTo>
                  <a:pt x="2156" y="3066"/>
                </a:lnTo>
                <a:lnTo>
                  <a:pt x="2128" y="3078"/>
                </a:lnTo>
                <a:lnTo>
                  <a:pt x="2101" y="3087"/>
                </a:lnTo>
                <a:lnTo>
                  <a:pt x="2076" y="3095"/>
                </a:lnTo>
                <a:lnTo>
                  <a:pt x="2053" y="3099"/>
                </a:lnTo>
                <a:lnTo>
                  <a:pt x="2034" y="3102"/>
                </a:lnTo>
                <a:lnTo>
                  <a:pt x="2019" y="3103"/>
                </a:lnTo>
                <a:lnTo>
                  <a:pt x="2010" y="3103"/>
                </a:lnTo>
                <a:lnTo>
                  <a:pt x="2006" y="3103"/>
                </a:lnTo>
                <a:lnTo>
                  <a:pt x="1355" y="2435"/>
                </a:lnTo>
                <a:lnTo>
                  <a:pt x="1403" y="2335"/>
                </a:lnTo>
                <a:lnTo>
                  <a:pt x="1320" y="2252"/>
                </a:lnTo>
                <a:lnTo>
                  <a:pt x="1320" y="2903"/>
                </a:lnTo>
                <a:lnTo>
                  <a:pt x="774" y="2903"/>
                </a:lnTo>
                <a:lnTo>
                  <a:pt x="774" y="2345"/>
                </a:lnTo>
                <a:lnTo>
                  <a:pt x="715" y="2336"/>
                </a:lnTo>
                <a:lnTo>
                  <a:pt x="657" y="2320"/>
                </a:lnTo>
                <a:lnTo>
                  <a:pt x="600" y="2300"/>
                </a:lnTo>
                <a:lnTo>
                  <a:pt x="544" y="2274"/>
                </a:lnTo>
                <a:lnTo>
                  <a:pt x="544" y="2903"/>
                </a:lnTo>
                <a:lnTo>
                  <a:pt x="0" y="2903"/>
                </a:lnTo>
                <a:lnTo>
                  <a:pt x="0" y="687"/>
                </a:lnTo>
                <a:lnTo>
                  <a:pt x="545" y="687"/>
                </a:lnTo>
                <a:lnTo>
                  <a:pt x="545" y="957"/>
                </a:lnTo>
                <a:lnTo>
                  <a:pt x="601" y="932"/>
                </a:lnTo>
                <a:lnTo>
                  <a:pt x="657" y="911"/>
                </a:lnTo>
                <a:lnTo>
                  <a:pt x="715" y="896"/>
                </a:lnTo>
                <a:lnTo>
                  <a:pt x="774" y="885"/>
                </a:lnTo>
                <a:lnTo>
                  <a:pt x="774"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sp>
        <p:nvSpPr>
          <p:cNvPr id="103" name="Rectangle 33">
            <a:extLst>
              <a:ext uri="{FF2B5EF4-FFF2-40B4-BE49-F238E27FC236}">
                <a16:creationId xmlns:a16="http://schemas.microsoft.com/office/drawing/2014/main" id="{97FB680B-69F0-49BE-9DFE-B3A4D7DE9D04}"/>
              </a:ext>
            </a:extLst>
          </p:cNvPr>
          <p:cNvSpPr>
            <a:spLocks noChangeArrowheads="1"/>
          </p:cNvSpPr>
          <p:nvPr/>
        </p:nvSpPr>
        <p:spPr bwMode="auto">
          <a:xfrm>
            <a:off x="1059359" y="5046689"/>
            <a:ext cx="91847" cy="270231"/>
          </a:xfrm>
          <a:prstGeom prst="rect">
            <a:avLst/>
          </a:prstGeom>
          <a:solidFill>
            <a:srgbClr val="4472C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4472C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A74578-814B-4D22-8644-92869F352CA7}"/>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354287" y="3776453"/>
            <a:ext cx="971622" cy="971622"/>
          </a:xfrm>
          <a:prstGeom prst="rect">
            <a:avLst/>
          </a:prstGeom>
          <a:noFill/>
          <a:ln>
            <a:noFill/>
          </a:ln>
        </p:spPr>
      </p:pic>
      <p:sp>
        <p:nvSpPr>
          <p:cNvPr id="35" name="Rectangle 34">
            <a:extLst>
              <a:ext uri="{FF2B5EF4-FFF2-40B4-BE49-F238E27FC236}">
                <a16:creationId xmlns:a16="http://schemas.microsoft.com/office/drawing/2014/main" id="{F4EA709B-7001-4F6F-9105-23109DDB7975}"/>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CDB6772-4B2F-4CC2-9CEC-EB6E6C5B9845}"/>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8385E1-F11B-4A21-9B2F-D662BAA65BA8}"/>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5A21D7-CC00-4173-8538-584A0A11533B}"/>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8E89519-AE85-4B39-BF47-3174F35D95A4}"/>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70AD47"/>
                </a:solidFill>
                <a:latin typeface="Arial" panose="020B0604020202020204" pitchFamily="34" charset="0"/>
                <a:cs typeface="Arial" panose="020B0604020202020204" pitchFamily="34" charset="0"/>
              </a:rPr>
              <a:t>0</a:t>
            </a:r>
            <a:r>
              <a:rPr lang="hr-HR" altLang="ko-KR" sz="4400" b="1" dirty="0">
                <a:solidFill>
                  <a:srgbClr val="70AD47"/>
                </a:solidFill>
                <a:latin typeface="Arial" panose="020B0604020202020204" pitchFamily="34" charset="0"/>
                <a:cs typeface="Arial" panose="020B0604020202020204" pitchFamily="34" charset="0"/>
              </a:rPr>
              <a:t>6</a:t>
            </a:r>
            <a:endParaRPr lang="ko-KR" altLang="en-US" sz="4000" b="1" dirty="0">
              <a:solidFill>
                <a:srgbClr val="70AD47"/>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0D7165A-894B-4E12-9045-2010F7011200}"/>
              </a:ext>
            </a:extLst>
          </p:cNvPr>
          <p:cNvSpPr txBox="1"/>
          <p:nvPr/>
        </p:nvSpPr>
        <p:spPr>
          <a:xfrm>
            <a:off x="4983445" y="837272"/>
            <a:ext cx="2283794" cy="461665"/>
          </a:xfrm>
          <a:prstGeom prst="rect">
            <a:avLst/>
          </a:prstGeom>
          <a:noFill/>
        </p:spPr>
        <p:txBody>
          <a:bodyPr wrap="square" rtlCol="0">
            <a:spAutoFit/>
          </a:bodyPr>
          <a:lstStyle/>
          <a:p>
            <a:r>
              <a:rPr lang="hr-HR" altLang="ko-KR" sz="2400" b="1" dirty="0">
                <a:solidFill>
                  <a:schemeClr val="tx1">
                    <a:lumMod val="75000"/>
                    <a:lumOff val="25000"/>
                  </a:schemeClr>
                </a:solidFill>
                <a:latin typeface="Arial" panose="020B0604020202020204" pitchFamily="34" charset="0"/>
                <a:cs typeface="Arial" panose="020B0604020202020204" pitchFamily="34" charset="0"/>
              </a:rPr>
              <a:t>Pitanja</a:t>
            </a:r>
            <a:endParaRPr lang="ko-KR" altLang="en-US" sz="2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5" name="Graphic 44">
            <a:extLst>
              <a:ext uri="{FF2B5EF4-FFF2-40B4-BE49-F238E27FC236}">
                <a16:creationId xmlns:a16="http://schemas.microsoft.com/office/drawing/2014/main" id="{76B923DB-BC97-41EE-A529-F083BCA1438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7502" r="14504"/>
          <a:stretch/>
        </p:blipFill>
        <p:spPr>
          <a:xfrm>
            <a:off x="487114" y="572382"/>
            <a:ext cx="823966" cy="1211819"/>
          </a:xfrm>
          <a:prstGeom prst="rect">
            <a:avLst/>
          </a:prstGeom>
        </p:spPr>
      </p:pic>
      <p:pic>
        <p:nvPicPr>
          <p:cNvPr id="46" name="Picture 45">
            <a:extLst>
              <a:ext uri="{FF2B5EF4-FFF2-40B4-BE49-F238E27FC236}">
                <a16:creationId xmlns:a16="http://schemas.microsoft.com/office/drawing/2014/main" id="{B12F071A-6CF3-40A5-9573-A69574B7C6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73651" y="766308"/>
            <a:ext cx="823965" cy="823965"/>
          </a:xfrm>
          <a:prstGeom prst="rect">
            <a:avLst/>
          </a:prstGeom>
        </p:spPr>
      </p:pic>
      <p:pic>
        <p:nvPicPr>
          <p:cNvPr id="30" name="Picture 29">
            <a:extLst>
              <a:ext uri="{FF2B5EF4-FFF2-40B4-BE49-F238E27FC236}">
                <a16:creationId xmlns:a16="http://schemas.microsoft.com/office/drawing/2014/main" id="{E0A00B48-8BCE-4227-9058-CDB4F6E1A323}"/>
              </a:ext>
            </a:extLst>
          </p:cNvPr>
          <p:cNvPicPr/>
          <p:nvPr/>
        </p:nvPicPr>
        <p:blipFill>
          <a:blip r:embed="rId11">
            <a:extLst>
              <a:ext uri="{28A0092B-C50C-407E-A947-70E740481C1C}">
                <a14:useLocalDpi xmlns:a14="http://schemas.microsoft.com/office/drawing/2010/main" val="0"/>
              </a:ext>
            </a:extLst>
          </a:blip>
          <a:stretch>
            <a:fillRect/>
          </a:stretch>
        </p:blipFill>
        <p:spPr>
          <a:xfrm>
            <a:off x="3211451" y="2235904"/>
            <a:ext cx="6044860" cy="2844800"/>
          </a:xfrm>
          <a:prstGeom prst="rect">
            <a:avLst/>
          </a:prstGeom>
        </p:spPr>
      </p:pic>
    </p:spTree>
    <p:extLst>
      <p:ext uri="{BB962C8B-B14F-4D97-AF65-F5344CB8AC3E}">
        <p14:creationId xmlns:p14="http://schemas.microsoft.com/office/powerpoint/2010/main" val="371820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p:spPr>
        <p:txBody>
          <a:bodyPr wrap="square" rtlCol="0">
            <a:spAutoFit/>
          </a:bodyPr>
          <a:lstStyle/>
          <a:p>
            <a:pPr algn="ctr"/>
            <a:r>
              <a:rPr lang="en-US" altLang="ko-KR" sz="4400" b="1" dirty="0">
                <a:solidFill>
                  <a:schemeClr val="accent4"/>
                </a:solidFill>
                <a:latin typeface="Arial" panose="020B0604020202020204" pitchFamily="34" charset="0"/>
                <a:cs typeface="Arial" panose="020B0604020202020204" pitchFamily="34" charset="0"/>
              </a:rPr>
              <a:t>01</a:t>
            </a:r>
            <a:endParaRPr lang="ko-KR" altLang="en-US" sz="4000" b="1" dirty="0">
              <a:solidFill>
                <a:schemeClr val="accent4"/>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056790"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Geotermalna</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dizalica topline</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A434292-ED8A-481D-B281-ABC3AD6C3F8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74843" y="5467899"/>
            <a:ext cx="680887" cy="680887"/>
          </a:xfrm>
          <a:prstGeom prst="rect">
            <a:avLst/>
          </a:prstGeom>
          <a:noFill/>
          <a:effectLst>
            <a:outerShdw blurRad="50800" dist="50800" dir="5400000" sx="1000" sy="1000" algn="ctr" rotWithShape="0">
              <a:schemeClr val="tx1"/>
            </a:outerShdw>
          </a:effectLst>
        </p:spPr>
      </p:pic>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F89186-150A-43A5-BDD4-39E1713B5998}"/>
              </a:ext>
            </a:extLst>
          </p:cNvPr>
          <p:cNvSpPr txBox="1"/>
          <p:nvPr/>
        </p:nvSpPr>
        <p:spPr>
          <a:xfrm>
            <a:off x="1816439" y="1784201"/>
            <a:ext cx="4883285" cy="2534027"/>
          </a:xfrm>
          <a:prstGeom prst="rect">
            <a:avLst/>
          </a:prstGeom>
          <a:noFill/>
        </p:spPr>
        <p:txBody>
          <a:bodyPr wrap="square" rtlCol="0">
            <a:spAutoFit/>
          </a:bodyPr>
          <a:lstStyle/>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Južna zgrada FSB-a </a:t>
            </a:r>
          </a:p>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Vertikalna izvedba, BIT-130 m</a:t>
            </a:r>
          </a:p>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Grijanje i hlađenje učionica S7 i S8</a:t>
            </a:r>
          </a:p>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Radna tvar: R290 </a:t>
            </a:r>
          </a:p>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Nazivni ogrjevni učin: 12,5 kW</a:t>
            </a:r>
          </a:p>
          <a:p>
            <a:pPr>
              <a:lnSpc>
                <a:spcPct val="150000"/>
              </a:lnSpc>
              <a:buClr>
                <a:schemeClr val="tx1"/>
              </a:buClr>
              <a:buSzPct val="100000"/>
            </a:pPr>
            <a:endParaRPr lang="hr-HR"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73B2036-D0A9-40B0-B09E-B1BDC22E3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0357" y="1790104"/>
            <a:ext cx="5751242" cy="4548250"/>
          </a:xfrm>
          <a:prstGeom prst="rect">
            <a:avLst/>
          </a:prstGeom>
          <a:effectLst>
            <a:softEdge rad="31750"/>
          </a:effectLst>
        </p:spPr>
      </p:pic>
      <p:pic>
        <p:nvPicPr>
          <p:cNvPr id="21" name="Picture 20">
            <a:extLst>
              <a:ext uri="{FF2B5EF4-FFF2-40B4-BE49-F238E27FC236}">
                <a16:creationId xmlns:a16="http://schemas.microsoft.com/office/drawing/2014/main" id="{DF484003-27F4-4150-9117-F1F71D1A59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2" name="Picture 21">
            <a:extLst>
              <a:ext uri="{FF2B5EF4-FFF2-40B4-BE49-F238E27FC236}">
                <a16:creationId xmlns:a16="http://schemas.microsoft.com/office/drawing/2014/main" id="{88177640-85A4-48BA-8734-505551C514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158030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p:spPr>
        <p:txBody>
          <a:bodyPr wrap="square" rtlCol="0">
            <a:spAutoFit/>
          </a:bodyPr>
          <a:lstStyle/>
          <a:p>
            <a:pPr algn="ctr"/>
            <a:r>
              <a:rPr lang="en-US" altLang="ko-KR" sz="4400" b="1" dirty="0">
                <a:solidFill>
                  <a:schemeClr val="accent4"/>
                </a:solidFill>
                <a:latin typeface="Arial" panose="020B0604020202020204" pitchFamily="34" charset="0"/>
                <a:cs typeface="Arial" panose="020B0604020202020204" pitchFamily="34" charset="0"/>
              </a:rPr>
              <a:t>01</a:t>
            </a:r>
            <a:endParaRPr lang="ko-KR" altLang="en-US" sz="4000" b="1" dirty="0">
              <a:solidFill>
                <a:schemeClr val="accent4"/>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056790"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Geotermalna</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dizalica topline</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A434292-ED8A-481D-B281-ABC3AD6C3F8A}"/>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3000" contrast="-100000"/>
                    </a14:imgEffect>
                  </a14:imgLayer>
                </a14:imgProps>
              </a:ext>
              <a:ext uri="{28A0092B-C50C-407E-A947-70E740481C1C}">
                <a14:useLocalDpi xmlns:a14="http://schemas.microsoft.com/office/drawing/2010/main" val="0"/>
              </a:ext>
            </a:extLst>
          </a:blip>
          <a:stretch>
            <a:fillRect/>
          </a:stretch>
        </p:blipFill>
        <p:spPr>
          <a:xfrm>
            <a:off x="574843" y="5467899"/>
            <a:ext cx="680887" cy="680887"/>
          </a:xfrm>
          <a:prstGeom prst="rect">
            <a:avLst/>
          </a:prstGeom>
          <a:noFill/>
          <a:effectLst>
            <a:outerShdw blurRad="50800" dist="50800" dir="5400000" sx="1000" sy="1000" algn="ctr" rotWithShape="0">
              <a:schemeClr val="tx1"/>
            </a:outerShdw>
          </a:effectLst>
        </p:spPr>
      </p:pic>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6D6A7C-FC96-47AA-AFEB-C31F74CFDA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40351" y="1847088"/>
            <a:ext cx="7466635" cy="4119503"/>
          </a:xfrm>
          <a:prstGeom prst="rect">
            <a:avLst/>
          </a:prstGeom>
          <a:noFill/>
          <a:ln>
            <a:noFill/>
          </a:ln>
        </p:spPr>
      </p:pic>
      <p:pic>
        <p:nvPicPr>
          <p:cNvPr id="17" name="Picture 16">
            <a:extLst>
              <a:ext uri="{FF2B5EF4-FFF2-40B4-BE49-F238E27FC236}">
                <a16:creationId xmlns:a16="http://schemas.microsoft.com/office/drawing/2014/main" id="{3107931C-CACE-4AD1-8D41-E531754DD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1" name="Picture 20">
            <a:extLst>
              <a:ext uri="{FF2B5EF4-FFF2-40B4-BE49-F238E27FC236}">
                <a16:creationId xmlns:a16="http://schemas.microsoft.com/office/drawing/2014/main" id="{7C249638-B83F-44EF-B78D-3E3C1E3521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2477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B176A9AF-5311-4849-A619-F12ECBE68807}"/>
              </a:ext>
            </a:extLst>
          </p:cNvPr>
          <p:cNvPicPr>
            <a:picLocks noChangeAspect="1"/>
          </p:cNvPicPr>
          <p:nvPr/>
        </p:nvPicPr>
        <p:blipFill>
          <a:blip r:embed="rId3"/>
          <a:stretch>
            <a:fillRect/>
          </a:stretch>
        </p:blipFill>
        <p:spPr>
          <a:xfrm>
            <a:off x="6802692" y="1654339"/>
            <a:ext cx="5285676" cy="3257517"/>
          </a:xfrm>
          <a:prstGeom prst="rect">
            <a:avLst/>
          </a:prstGeom>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A5A5A5"/>
                </a:solidFill>
                <a:latin typeface="Arial" panose="020B0604020202020204" pitchFamily="34" charset="0"/>
                <a:cs typeface="Arial" panose="020B0604020202020204" pitchFamily="34" charset="0"/>
              </a:rPr>
              <a:t>0</a:t>
            </a:r>
            <a:r>
              <a:rPr lang="hr-HR" altLang="ko-KR" sz="4400" b="1" dirty="0">
                <a:solidFill>
                  <a:srgbClr val="A5A5A5"/>
                </a:solidFill>
                <a:latin typeface="Arial" panose="020B0604020202020204" pitchFamily="34" charset="0"/>
                <a:cs typeface="Arial" panose="020B0604020202020204" pitchFamily="34" charset="0"/>
              </a:rPr>
              <a:t>2</a:t>
            </a:r>
            <a:endParaRPr lang="ko-KR" altLang="en-US" sz="4000" b="1" dirty="0">
              <a:solidFill>
                <a:srgbClr val="A5A5A5"/>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056790"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Regulacija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procesa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F39E4BA9-9BFD-4194-87DE-3D0B4E53C7B4}"/>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4626" y="5585436"/>
            <a:ext cx="648942" cy="510432"/>
          </a:xfrm>
          <a:prstGeom prst="rect">
            <a:avLst/>
          </a:prstGeom>
          <a:solidFill>
            <a:schemeClr val="bg1"/>
          </a:solidFill>
        </p:spPr>
      </p:pic>
      <p:sp>
        <p:nvSpPr>
          <p:cNvPr id="33" name="TextBox 32">
            <a:extLst>
              <a:ext uri="{FF2B5EF4-FFF2-40B4-BE49-F238E27FC236}">
                <a16:creationId xmlns:a16="http://schemas.microsoft.com/office/drawing/2014/main" id="{CCA7DD71-C514-43A0-A354-D8850D5DA146}"/>
              </a:ext>
            </a:extLst>
          </p:cNvPr>
          <p:cNvSpPr txBox="1"/>
          <p:nvPr/>
        </p:nvSpPr>
        <p:spPr>
          <a:xfrm>
            <a:off x="1806990" y="2175952"/>
            <a:ext cx="5092360" cy="5027017"/>
          </a:xfrm>
          <a:prstGeom prst="rect">
            <a:avLst/>
          </a:prstGeom>
          <a:noFill/>
        </p:spPr>
        <p:txBody>
          <a:bodyPr wrap="square" rtlCol="0">
            <a:spAutoFit/>
          </a:bodyPr>
          <a:lstStyle/>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Svrha – održati udobnost uz što manju potrošnju električne energije </a:t>
            </a:r>
          </a:p>
          <a:p>
            <a:pPr marL="285750" indent="-285750">
              <a:lnSpc>
                <a:spcPct val="150000"/>
              </a:lnSpc>
              <a:buClr>
                <a:schemeClr val="tx1"/>
              </a:buClr>
              <a:buSzPct val="100000"/>
              <a:buFont typeface="Wingdings" panose="05000000000000000000" pitchFamily="2" charset="2"/>
              <a:buChar char="Ø"/>
            </a:pPr>
            <a:r>
              <a:rPr lang="hr-HR" dirty="0">
                <a:latin typeface="Arial" panose="020B0604020202020204" pitchFamily="34" charset="0"/>
                <a:cs typeface="Arial" panose="020B0604020202020204" pitchFamily="34" charset="0"/>
              </a:rPr>
              <a:t>Sastavni  dijelovi sustava regulacije: senzori, regulator, upravljani uređaj i izvor energije</a:t>
            </a:r>
          </a:p>
          <a:p>
            <a:pPr marL="285750" indent="-285750">
              <a:lnSpc>
                <a:spcPct val="150000"/>
              </a:lnSpc>
              <a:buClr>
                <a:schemeClr val="tx1"/>
              </a:buClr>
              <a:buSzPct val="100000"/>
              <a:buFont typeface="Wingdings" panose="05000000000000000000" pitchFamily="2" charset="2"/>
              <a:buChar char="Ø"/>
            </a:pPr>
            <a:r>
              <a:rPr lang="hr-HR" i="1" dirty="0">
                <a:latin typeface="Arial" panose="020B0604020202020204" pitchFamily="34" charset="0"/>
                <a:cs typeface="Arial" panose="020B0604020202020204" pitchFamily="34" charset="0"/>
              </a:rPr>
              <a:t>„On / off ” </a:t>
            </a:r>
            <a:r>
              <a:rPr lang="hr-HR" dirty="0">
                <a:latin typeface="Arial" panose="020B0604020202020204" pitchFamily="34" charset="0"/>
                <a:cs typeface="Arial" panose="020B0604020202020204" pitchFamily="34" charset="0"/>
              </a:rPr>
              <a:t>, frekvencijska i  regulacija smanjenjem volumena kompresora</a:t>
            </a:r>
          </a:p>
          <a:p>
            <a:pPr>
              <a:lnSpc>
                <a:spcPct val="150000"/>
              </a:lnSpc>
              <a:buClr>
                <a:schemeClr val="tx1"/>
              </a:buClr>
              <a:buSzPct val="100000"/>
            </a:pPr>
            <a:endParaRPr lang="hr-HR" dirty="0">
              <a:latin typeface="Arial" panose="020B0604020202020204" pitchFamily="34" charset="0"/>
              <a:cs typeface="Arial" panose="020B0604020202020204" pitchFamily="34" charset="0"/>
            </a:endParaRPr>
          </a:p>
          <a:p>
            <a:pPr marL="285750" indent="-285750">
              <a:lnSpc>
                <a:spcPct val="150000"/>
              </a:lnSpc>
              <a:buClr>
                <a:schemeClr val="tx1"/>
              </a:buClr>
              <a:buSzPct val="1000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285750" indent="-285750">
              <a:lnSpc>
                <a:spcPct val="150000"/>
              </a:lnSpc>
              <a:buClr>
                <a:schemeClr val="tx1"/>
              </a:buClr>
              <a:buSzPct val="1000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285750" indent="-285750">
              <a:lnSpc>
                <a:spcPct val="150000"/>
              </a:lnSpc>
              <a:buClr>
                <a:schemeClr val="tx1"/>
              </a:buClr>
              <a:buSzPct val="1000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285750" indent="-285750">
              <a:lnSpc>
                <a:spcPct val="150000"/>
              </a:lnSpc>
              <a:buClr>
                <a:schemeClr val="tx1"/>
              </a:buClr>
              <a:buSzPct val="1000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a:lnSpc>
                <a:spcPct val="150000"/>
              </a:lnSpc>
              <a:buClr>
                <a:schemeClr val="tx1"/>
              </a:buClr>
              <a:buSzPct val="100000"/>
            </a:pPr>
            <a:endParaRPr lang="hr-HR"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BF9E8FF-207D-4B84-BDEF-068EA3949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0" name="Picture 19">
            <a:extLst>
              <a:ext uri="{FF2B5EF4-FFF2-40B4-BE49-F238E27FC236}">
                <a16:creationId xmlns:a16="http://schemas.microsoft.com/office/drawing/2014/main" id="{1C6D06D5-1972-4F98-8221-065D5A0F2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380805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6EDE3-3F75-4575-9BA2-9F860688E173}"/>
              </a:ext>
            </a:extLst>
          </p:cNvPr>
          <p:cNvPicPr>
            <a:picLocks noChangeAspect="1"/>
          </p:cNvPicPr>
          <p:nvPr/>
        </p:nvPicPr>
        <p:blipFill>
          <a:blip r:embed="rId3"/>
          <a:stretch>
            <a:fillRect/>
          </a:stretch>
        </p:blipFill>
        <p:spPr>
          <a:xfrm>
            <a:off x="1521608" y="4449344"/>
            <a:ext cx="3806981" cy="2346210"/>
          </a:xfrm>
          <a:prstGeom prst="rect">
            <a:avLst/>
          </a:prstGeom>
        </p:spPr>
      </p:pic>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AD3AF4-F37C-4BC5-B4E0-CF48FE99689E}"/>
              </a:ext>
            </a:extLst>
          </p:cNvPr>
          <p:cNvPicPr>
            <a:picLocks noChangeAspect="1"/>
          </p:cNvPicPr>
          <p:nvPr/>
        </p:nvPicPr>
        <p:blipFill>
          <a:blip r:embed="rId4"/>
          <a:stretch>
            <a:fillRect/>
          </a:stretch>
        </p:blipFill>
        <p:spPr>
          <a:xfrm>
            <a:off x="1241184" y="1764106"/>
            <a:ext cx="5095106" cy="3821329"/>
          </a:xfrm>
          <a:prstGeom prst="rect">
            <a:avLst/>
          </a:prstGeom>
        </p:spPr>
      </p:pic>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A5A5A5"/>
                </a:solidFill>
                <a:latin typeface="Arial" panose="020B0604020202020204" pitchFamily="34" charset="0"/>
                <a:cs typeface="Arial" panose="020B0604020202020204" pitchFamily="34" charset="0"/>
              </a:rPr>
              <a:t>0</a:t>
            </a:r>
            <a:r>
              <a:rPr lang="hr-HR" altLang="ko-KR" sz="4400" b="1" dirty="0">
                <a:solidFill>
                  <a:srgbClr val="A5A5A5"/>
                </a:solidFill>
                <a:latin typeface="Arial" panose="020B0604020202020204" pitchFamily="34" charset="0"/>
                <a:cs typeface="Arial" panose="020B0604020202020204" pitchFamily="34" charset="0"/>
              </a:rPr>
              <a:t>2</a:t>
            </a:r>
            <a:endParaRPr lang="ko-KR" altLang="en-US" sz="4000" b="1" dirty="0">
              <a:solidFill>
                <a:srgbClr val="A5A5A5"/>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056790"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Regulacija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procesa</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F39E4BA9-9BFD-4194-87DE-3D0B4E53C7B4}"/>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4626" y="5585436"/>
            <a:ext cx="648942" cy="510432"/>
          </a:xfrm>
          <a:prstGeom prst="rect">
            <a:avLst/>
          </a:prstGeom>
          <a:solidFill>
            <a:schemeClr val="bg1"/>
          </a:solidFill>
        </p:spPr>
      </p:pic>
      <p:sp>
        <p:nvSpPr>
          <p:cNvPr id="4" name="TextBox 3">
            <a:extLst>
              <a:ext uri="{FF2B5EF4-FFF2-40B4-BE49-F238E27FC236}">
                <a16:creationId xmlns:a16="http://schemas.microsoft.com/office/drawing/2014/main" id="{B19427E0-6D00-40C9-8B7C-8251C30F5671}"/>
              </a:ext>
            </a:extLst>
          </p:cNvPr>
          <p:cNvSpPr txBox="1"/>
          <p:nvPr/>
        </p:nvSpPr>
        <p:spPr>
          <a:xfrm>
            <a:off x="1698165" y="1784201"/>
            <a:ext cx="4394200" cy="3924151"/>
          </a:xfrm>
          <a:prstGeom prst="rect">
            <a:avLst/>
          </a:prstGeom>
          <a:noFill/>
        </p:spPr>
        <p:txBody>
          <a:bodyPr wrap="square" rtlCol="0">
            <a:spAutoFit/>
          </a:bodyPr>
          <a:lstStyle/>
          <a:p>
            <a:r>
              <a:rPr lang="hr-HR" b="1" i="1" dirty="0">
                <a:latin typeface="Arial" panose="020B0604020202020204" pitchFamily="34" charset="0"/>
                <a:cs typeface="Arial" panose="020B0604020202020204" pitchFamily="34" charset="0"/>
              </a:rPr>
              <a:t>„On/off” </a:t>
            </a:r>
            <a:r>
              <a:rPr lang="hr-HR" b="1" dirty="0">
                <a:latin typeface="Arial" panose="020B0604020202020204" pitchFamily="34" charset="0"/>
                <a:cs typeface="Arial" panose="020B0604020202020204" pitchFamily="34" charset="0"/>
              </a:rPr>
              <a:t>regulacija</a:t>
            </a:r>
            <a:endParaRPr lang="hr-HR" b="1" i="1" dirty="0">
              <a:latin typeface="Arial" panose="020B0604020202020204" pitchFamily="34" charset="0"/>
              <a:cs typeface="Arial" panose="020B0604020202020204" pitchFamily="34" charset="0"/>
            </a:endParaRPr>
          </a:p>
          <a:p>
            <a:r>
              <a:rPr lang="hr-HR" sz="2000" b="1" dirty="0">
                <a:latin typeface="Arial" panose="020B0604020202020204" pitchFamily="34" charset="0"/>
                <a:cs typeface="Arial" panose="020B0604020202020204" pitchFamily="34" charset="0"/>
              </a:rPr>
              <a:t> </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Najjednostavniji oblik regulacije</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Regulator = </a:t>
            </a:r>
            <a:r>
              <a:rPr lang="hr-HR" dirty="0" err="1">
                <a:latin typeface="Arial" panose="020B0604020202020204" pitchFamily="34" charset="0"/>
                <a:cs typeface="Arial" panose="020B0604020202020204" pitchFamily="34" charset="0"/>
              </a:rPr>
              <a:t>relay</a:t>
            </a:r>
            <a:r>
              <a:rPr lang="hr-HR" dirty="0">
                <a:latin typeface="Arial" panose="020B0604020202020204" pitchFamily="34" charset="0"/>
                <a:cs typeface="Arial" panose="020B0604020202020204" pitchFamily="34" charset="0"/>
              </a:rPr>
              <a:t> </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Suvišna potrošnja energije i loša kontrola temperature</a:t>
            </a:r>
          </a:p>
          <a:p>
            <a:pPr marL="342900" indent="-34290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2C0AF3C-E6B6-4C83-9159-1AA5704995ED}"/>
              </a:ext>
            </a:extLst>
          </p:cNvPr>
          <p:cNvSpPr txBox="1"/>
          <p:nvPr/>
        </p:nvSpPr>
        <p:spPr>
          <a:xfrm>
            <a:off x="6479451" y="1784201"/>
            <a:ext cx="4394200" cy="4339650"/>
          </a:xfrm>
          <a:prstGeom prst="rect">
            <a:avLst/>
          </a:prstGeom>
          <a:noFill/>
        </p:spPr>
        <p:txBody>
          <a:bodyPr wrap="square" rtlCol="0">
            <a:spAutoFit/>
          </a:bodyPr>
          <a:lstStyle/>
          <a:p>
            <a:r>
              <a:rPr lang="hr-HR" b="1" dirty="0">
                <a:latin typeface="Arial" panose="020B0604020202020204" pitchFamily="34" charset="0"/>
                <a:cs typeface="Arial" panose="020B0604020202020204" pitchFamily="34" charset="0"/>
              </a:rPr>
              <a:t>Frekvencijska regulacija</a:t>
            </a:r>
          </a:p>
          <a:p>
            <a:endParaRPr lang="hr-HR" sz="2000" b="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Napredni oblik regulacije</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PID regulator</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Frekvencijski pretvarač</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Gubici od 2-8%  </a:t>
            </a:r>
          </a:p>
          <a:p>
            <a:pPr marL="342900" indent="-34290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B8C8610-40F9-4B55-84B7-CDFE8E52916D}"/>
              </a:ext>
            </a:extLst>
          </p:cNvPr>
          <p:cNvPicPr/>
          <p:nvPr/>
        </p:nvPicPr>
        <p:blipFill>
          <a:blip r:embed="rId6">
            <a:extLst>
              <a:ext uri="{28A0092B-C50C-407E-A947-70E740481C1C}">
                <a14:useLocalDpi xmlns:a14="http://schemas.microsoft.com/office/drawing/2010/main" val="0"/>
              </a:ext>
            </a:extLst>
          </a:blip>
          <a:stretch>
            <a:fillRect/>
          </a:stretch>
        </p:blipFill>
        <p:spPr>
          <a:xfrm>
            <a:off x="5572514" y="4013200"/>
            <a:ext cx="6044860" cy="2844800"/>
          </a:xfrm>
          <a:prstGeom prst="rect">
            <a:avLst/>
          </a:prstGeom>
        </p:spPr>
      </p:pic>
      <p:pic>
        <p:nvPicPr>
          <p:cNvPr id="21" name="Picture 20">
            <a:extLst>
              <a:ext uri="{FF2B5EF4-FFF2-40B4-BE49-F238E27FC236}">
                <a16:creationId xmlns:a16="http://schemas.microsoft.com/office/drawing/2014/main" id="{FEA42607-66AA-40CA-BE64-8AD0E6185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2" name="Picture 21">
            <a:extLst>
              <a:ext uri="{FF2B5EF4-FFF2-40B4-BE49-F238E27FC236}">
                <a16:creationId xmlns:a16="http://schemas.microsoft.com/office/drawing/2014/main" id="{A511F4B7-8A4F-40A7-ADD3-6E51AD9783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42066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125E-6 2.22222E-6 L -0.4957 0.18588 " pathEditMode="relative" rAng="0" ptsTypes="AA">
                                      <p:cBhvr>
                                        <p:cTn id="6" dur="1000" fill="hold"/>
                                        <p:tgtEl>
                                          <p:spTgt spid="8"/>
                                        </p:tgtEl>
                                        <p:attrNameLst>
                                          <p:attrName>ppt_x</p:attrName>
                                          <p:attrName>ppt_y</p:attrName>
                                        </p:attrNameLst>
                                      </p:cBhvr>
                                      <p:rCtr x="-24792" y="9282"/>
                                    </p:animMotion>
                                  </p:childTnLst>
                                </p:cTn>
                              </p:par>
                              <p:par>
                                <p:cTn id="7" presetID="42" presetClass="path" presetSubtype="0" accel="50000" decel="50000" fill="hold" grpId="0" nodeType="withEffect">
                                  <p:stCondLst>
                                    <p:cond delay="0"/>
                                  </p:stCondLst>
                                  <p:childTnLst>
                                    <p:animMotion origin="layout" path="M -3.125E-6 -2.96296E-6 L -0.4957 0.1956 " pathEditMode="relative" rAng="0" ptsTypes="AA">
                                      <p:cBhvr>
                                        <p:cTn id="8" dur="1000" fill="hold"/>
                                        <p:tgtEl>
                                          <p:spTgt spid="7"/>
                                        </p:tgtEl>
                                        <p:attrNameLst>
                                          <p:attrName>ppt_x</p:attrName>
                                          <p:attrName>ppt_y</p:attrName>
                                        </p:attrNameLst>
                                      </p:cBhvr>
                                      <p:rCtr x="-24792" y="9769"/>
                                    </p:animMotion>
                                  </p:childTnLst>
                                </p:cTn>
                              </p:par>
                              <p:par>
                                <p:cTn id="9" presetID="42" presetClass="path" presetSubtype="0" accel="50000" decel="50000" fill="hold" grpId="0" nodeType="withEffect">
                                  <p:stCondLst>
                                    <p:cond delay="0"/>
                                  </p:stCondLst>
                                  <p:childTnLst>
                                    <p:animMotion origin="layout" path="M -3.125E-6 -2.59259E-6 L -0.4957 0.1838 " pathEditMode="relative" rAng="0" ptsTypes="AA">
                                      <p:cBhvr>
                                        <p:cTn id="10" dur="1000" fill="hold"/>
                                        <p:tgtEl>
                                          <p:spTgt spid="10"/>
                                        </p:tgtEl>
                                        <p:attrNameLst>
                                          <p:attrName>ppt_x</p:attrName>
                                          <p:attrName>ppt_y</p:attrName>
                                        </p:attrNameLst>
                                      </p:cBhvr>
                                      <p:rCtr x="-24792" y="9190"/>
                                    </p:animMotion>
                                  </p:childTnLst>
                                </p:cTn>
                              </p:par>
                              <p:par>
                                <p:cTn id="11" presetID="2" presetClass="entr" presetSubtype="4" fill="hold" nodeType="with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0" presetClass="exit" presetSubtype="0" fill="hold" grpId="0"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nodeType="withEffect">
                                  <p:stCondLst>
                                    <p:cond delay="25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0BE7BC-5D79-4DA6-8C09-C58A1F6367D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99097" y="1452825"/>
            <a:ext cx="5974288" cy="4392389"/>
          </a:xfrm>
          <a:prstGeom prst="rect">
            <a:avLst/>
          </a:prstGeom>
          <a:noFill/>
          <a:ln>
            <a:noFill/>
          </a:ln>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ED7D31"/>
                </a:solidFill>
                <a:latin typeface="Arial" panose="020B0604020202020204" pitchFamily="34" charset="0"/>
                <a:cs typeface="Arial" panose="020B0604020202020204" pitchFamily="34" charset="0"/>
              </a:rPr>
              <a:t>0</a:t>
            </a:r>
            <a:r>
              <a:rPr lang="hr-HR" altLang="ko-KR" sz="4400" b="1" dirty="0">
                <a:solidFill>
                  <a:srgbClr val="ED7D31"/>
                </a:solidFill>
                <a:latin typeface="Arial" panose="020B0604020202020204" pitchFamily="34" charset="0"/>
                <a:cs typeface="Arial" panose="020B0604020202020204" pitchFamily="34" charset="0"/>
              </a:rPr>
              <a:t>3</a:t>
            </a:r>
            <a:endParaRPr lang="ko-KR" altLang="en-US" sz="4000" b="1" dirty="0">
              <a:solidFill>
                <a:srgbClr val="ED7D3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Eksperimentalni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78560C60-C543-47F9-A33C-7CBE2A1DE7C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13286" y="5342951"/>
            <a:ext cx="971622" cy="971622"/>
          </a:xfrm>
          <a:prstGeom prst="rect">
            <a:avLst/>
          </a:prstGeom>
          <a:noFill/>
          <a:ln>
            <a:no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A4014E-1235-4420-891D-5B060DBEDB91}"/>
                  </a:ext>
                </a:extLst>
              </p:cNvPr>
              <p:cNvSpPr txBox="1"/>
              <p:nvPr/>
            </p:nvSpPr>
            <p:spPr>
              <a:xfrm>
                <a:off x="7043575" y="1615122"/>
                <a:ext cx="4242058" cy="4308872"/>
              </a:xfrm>
              <a:prstGeom prst="rect">
                <a:avLst/>
              </a:prstGeom>
              <a:noFill/>
            </p:spPr>
            <p:txBody>
              <a:bodyPr wrap="square" rtlCol="0">
                <a:spAutoFit/>
              </a:bodyPr>
              <a:lstStyle/>
              <a:p>
                <a:pPr>
                  <a:lnSpc>
                    <a:spcPct val="150000"/>
                  </a:lnSpc>
                </a:pPr>
                <a:r>
                  <a:rPr lang="hr-HR" b="1" i="1" dirty="0">
                    <a:latin typeface="Arial" panose="020B0604020202020204" pitchFamily="34" charset="0"/>
                    <a:cs typeface="Arial" panose="020B0604020202020204" pitchFamily="34" charset="0"/>
                  </a:rPr>
                  <a:t>On-off regulacija </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Histereza utječe na dužinu i frekvenciju ciklusa</a:t>
                </a:r>
              </a:p>
              <a:p>
                <a:pPr marL="285750" indent="-28575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Gornja granica konstantna = 40 °C</a:t>
                </a:r>
              </a:p>
              <a:p>
                <a:pPr marL="285750" indent="-285750">
                  <a:lnSpc>
                    <a:spcPct val="150000"/>
                  </a:lnSpc>
                  <a:buFont typeface="Wingdings" panose="05000000000000000000" pitchFamily="2" charset="2"/>
                  <a:buChar char="Ø"/>
                </a:pPr>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rPr>
                        </m:ctrlPr>
                      </m:sSubPr>
                      <m:e>
                        <m:r>
                          <a:rPr lang="hr-HR" sz="1800" i="1">
                            <a:effectLst/>
                            <a:latin typeface="Cambria Math" panose="02040503050406030204" pitchFamily="18" charset="0"/>
                            <a:ea typeface="Times New Roman" panose="02020603050405020304" pitchFamily="18" charset="0"/>
                          </a:rPr>
                          <m:t>𝐸</m:t>
                        </m:r>
                      </m:e>
                      <m:sub>
                        <m:r>
                          <m:rPr>
                            <m:sty m:val="p"/>
                          </m:rPr>
                          <a:rPr lang="hr-HR" sz="1800">
                            <a:effectLst/>
                            <a:latin typeface="Cambria Math" panose="02040503050406030204" pitchFamily="18" charset="0"/>
                            <a:ea typeface="Times New Roman" panose="02020603050405020304" pitchFamily="18" charset="0"/>
                          </a:rPr>
                          <m:t>k</m:t>
                        </m:r>
                      </m:sub>
                    </m:sSub>
                    <m:r>
                      <a:rPr lang="hr-HR"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hr-HR" sz="1800" i="1">
                            <a:effectLst/>
                            <a:latin typeface="Cambria Math" panose="02040503050406030204" pitchFamily="18" charset="0"/>
                            <a:ea typeface="Times New Roman" panose="02020603050405020304" pitchFamily="18" charset="0"/>
                          </a:rPr>
                          <m:t>𝑃</m:t>
                        </m:r>
                      </m:e>
                      <m:sub>
                        <m:r>
                          <m:rPr>
                            <m:sty m:val="p"/>
                          </m:rPr>
                          <a:rPr lang="hr-HR" sz="1800">
                            <a:effectLst/>
                            <a:latin typeface="Cambria Math" panose="02040503050406030204" pitchFamily="18" charset="0"/>
                            <a:ea typeface="Times New Roman" panose="02020603050405020304" pitchFamily="18" charset="0"/>
                          </a:rPr>
                          <m:t>k</m:t>
                        </m:r>
                      </m:sub>
                    </m:sSub>
                    <m:r>
                      <a:rPr lang="hr-HR" sz="1800" i="1">
                        <a:effectLst/>
                        <a:latin typeface="Cambria Math" panose="02040503050406030204" pitchFamily="18" charset="0"/>
                        <a:ea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rPr>
                        </m:ctrlPr>
                      </m:sSubPr>
                      <m:e>
                        <m:r>
                          <a:rPr lang="hr-HR" sz="1800" i="1">
                            <a:effectLst/>
                            <a:latin typeface="Cambria Math" panose="02040503050406030204" pitchFamily="18" charset="0"/>
                            <a:ea typeface="Times New Roman" panose="02020603050405020304" pitchFamily="18" charset="0"/>
                          </a:rPr>
                          <m:t>𝑡</m:t>
                        </m:r>
                      </m:e>
                      <m:sub>
                        <m:r>
                          <a:rPr lang="hr-HR" sz="1800" i="1">
                            <a:effectLst/>
                            <a:latin typeface="Cambria Math" panose="02040503050406030204" pitchFamily="18" charset="0"/>
                            <a:ea typeface="Times New Roman" panose="02020603050405020304" pitchFamily="18" charset="0"/>
                          </a:rPr>
                          <m:t>1</m:t>
                        </m:r>
                      </m:sub>
                    </m:sSub>
                    <m:r>
                      <a:rPr lang="hr-HR" sz="1800" i="1">
                        <a:effectLst/>
                        <a:latin typeface="Cambria Math" panose="02040503050406030204" pitchFamily="18" charset="0"/>
                        <a:ea typeface="Times New Roman" panose="02020603050405020304" pitchFamily="18" charset="0"/>
                      </a:rPr>
                      <m:t>∙</m:t>
                    </m:r>
                    <m:r>
                      <a:rPr lang="hr-HR" sz="1800" i="1">
                        <a:effectLst/>
                        <a:latin typeface="Cambria Math" panose="02040503050406030204" pitchFamily="18" charset="0"/>
                        <a:ea typeface="Times New Roman" panose="02020603050405020304" pitchFamily="18" charset="0"/>
                      </a:rPr>
                      <m:t>𝑛</m:t>
                    </m:r>
                  </m:oMath>
                </a14:m>
                <a:endParaRPr lang="hr-HR" dirty="0">
                  <a:latin typeface="Arial" panose="020B0604020202020204" pitchFamily="34" charset="0"/>
                  <a:cs typeface="Arial" panose="020B0604020202020204" pitchFamily="34" charset="0"/>
                </a:endParaRPr>
              </a:p>
              <a:p>
                <a:endParaRPr lang="hr-H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hr-HR" b="1" dirty="0">
                  <a:latin typeface="Arial" panose="020B0604020202020204" pitchFamily="34" charset="0"/>
                  <a:cs typeface="Arial" panose="020B0604020202020204" pitchFamily="34" charset="0"/>
                </a:endParaRPr>
              </a:p>
              <a:p>
                <a:pPr>
                  <a:lnSpc>
                    <a:spcPct val="150000"/>
                  </a:lnSpc>
                </a:pPr>
                <a:endParaRPr lang="hr-H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02A4014E-1235-4420-891D-5B060DBEDB91}"/>
                  </a:ext>
                </a:extLst>
              </p:cNvPr>
              <p:cNvSpPr txBox="1">
                <a:spLocks noRot="1" noChangeAspect="1" noMove="1" noResize="1" noEditPoints="1" noAdjustHandles="1" noChangeArrowheads="1" noChangeShapeType="1" noTextEdit="1"/>
              </p:cNvSpPr>
              <p:nvPr/>
            </p:nvSpPr>
            <p:spPr>
              <a:xfrm>
                <a:off x="7043575" y="1615122"/>
                <a:ext cx="4242058" cy="4308872"/>
              </a:xfrm>
              <a:prstGeom prst="rect">
                <a:avLst/>
              </a:prstGeom>
              <a:blipFill>
                <a:blip r:embed="rId9"/>
                <a:stretch>
                  <a:fillRect l="-1149"/>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BAF9061F-2C9A-4497-8305-1CDB6563764B}"/>
              </a:ext>
            </a:extLst>
          </p:cNvPr>
          <p:cNvGraphicFramePr>
            <a:graphicFrameLocks noGrp="1"/>
          </p:cNvGraphicFramePr>
          <p:nvPr>
            <p:extLst>
              <p:ext uri="{D42A27DB-BD31-4B8C-83A1-F6EECF244321}">
                <p14:modId xmlns:p14="http://schemas.microsoft.com/office/powerpoint/2010/main" val="513976808"/>
              </p:ext>
            </p:extLst>
          </p:nvPr>
        </p:nvGraphicFramePr>
        <p:xfrm>
          <a:off x="7116237" y="3894135"/>
          <a:ext cx="4328808" cy="1448816"/>
        </p:xfrm>
        <a:graphic>
          <a:graphicData uri="http://schemas.openxmlformats.org/drawingml/2006/table">
            <a:tbl>
              <a:tblPr firstRow="1" firstCol="1" bandRow="1"/>
              <a:tblGrid>
                <a:gridCol w="2164404">
                  <a:extLst>
                    <a:ext uri="{9D8B030D-6E8A-4147-A177-3AD203B41FA5}">
                      <a16:colId xmlns:a16="http://schemas.microsoft.com/office/drawing/2014/main" val="834949333"/>
                    </a:ext>
                  </a:extLst>
                </a:gridCol>
                <a:gridCol w="2164404">
                  <a:extLst>
                    <a:ext uri="{9D8B030D-6E8A-4147-A177-3AD203B41FA5}">
                      <a16:colId xmlns:a16="http://schemas.microsoft.com/office/drawing/2014/main" val="3654455679"/>
                    </a:ext>
                  </a:extLst>
                </a:gridCol>
              </a:tblGrid>
              <a:tr h="0">
                <a:tc>
                  <a:txBody>
                    <a:bodyPr/>
                    <a:lstStyle/>
                    <a:p>
                      <a:pPr algn="ctr">
                        <a:lnSpc>
                          <a:spcPct val="150000"/>
                        </a:lnSpc>
                        <a:spcBef>
                          <a:spcPts val="300"/>
                        </a:spcBef>
                        <a:spcAft>
                          <a:spcPts val="0"/>
                        </a:spcAft>
                      </a:pPr>
                      <a:r>
                        <a:rPr lang="hr-HR" sz="1800" dirty="0">
                          <a:effectLst/>
                          <a:latin typeface="Times New Roman" panose="02020603050405020304" pitchFamily="18" charset="0"/>
                          <a:ea typeface="Times New Roman" panose="02020603050405020304" pitchFamily="18" charset="0"/>
                        </a:rPr>
                        <a:t>Postavljena histereza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800">
                          <a:effectLst/>
                          <a:latin typeface="Times New Roman" panose="02020603050405020304" pitchFamily="18" charset="0"/>
                          <a:ea typeface="Times New Roman" panose="02020603050405020304" pitchFamily="18" charset="0"/>
                        </a:rPr>
                        <a:t>Prosječni COP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74902"/>
                  </a:ext>
                </a:extLst>
              </a:tr>
              <a:tr h="0">
                <a:tc>
                  <a:txBody>
                    <a:bodyPr/>
                    <a:lstStyle/>
                    <a:p>
                      <a:pPr algn="ctr">
                        <a:lnSpc>
                          <a:spcPct val="150000"/>
                        </a:lnSpc>
                        <a:spcBef>
                          <a:spcPts val="300"/>
                        </a:spcBef>
                        <a:spcAft>
                          <a:spcPts val="0"/>
                        </a:spcAft>
                      </a:pPr>
                      <a:r>
                        <a:rPr lang="hr-HR" sz="1800" dirty="0">
                          <a:effectLst/>
                          <a:latin typeface="Symbol" panose="05050102010706020507" pitchFamily="18" charset="2"/>
                          <a:ea typeface="Times New Roman" panose="02020603050405020304" pitchFamily="18" charset="0"/>
                        </a:rPr>
                        <a:t>D</a:t>
                      </a:r>
                      <a:r>
                        <a:rPr lang="hr-HR" sz="1800" i="1" dirty="0">
                          <a:effectLst/>
                          <a:latin typeface="Times New Roman" panose="02020603050405020304" pitchFamily="18" charset="0"/>
                          <a:ea typeface="Times New Roman" panose="02020603050405020304" pitchFamily="18" charset="0"/>
                        </a:rPr>
                        <a:t>T</a:t>
                      </a:r>
                      <a:r>
                        <a:rPr lang="hr-HR" sz="1800" dirty="0">
                          <a:effectLst/>
                          <a:latin typeface="Times New Roman" panose="02020603050405020304" pitchFamily="18" charset="0"/>
                          <a:ea typeface="Times New Roman" panose="02020603050405020304" pitchFamily="18" charset="0"/>
                        </a:rPr>
                        <a:t> = 3 °C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800" dirty="0">
                          <a:effectLst/>
                          <a:latin typeface="Times New Roman" panose="02020603050405020304" pitchFamily="18" charset="0"/>
                          <a:ea typeface="Times New Roman" panose="02020603050405020304" pitchFamily="18" charset="0"/>
                        </a:rPr>
                        <a:t>4,20</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004614"/>
                  </a:ext>
                </a:extLst>
              </a:tr>
              <a:tr h="0">
                <a:tc>
                  <a:txBody>
                    <a:bodyPr/>
                    <a:lstStyle/>
                    <a:p>
                      <a:pPr algn="ctr">
                        <a:lnSpc>
                          <a:spcPct val="150000"/>
                        </a:lnSpc>
                        <a:spcBef>
                          <a:spcPts val="300"/>
                        </a:spcBef>
                        <a:spcAft>
                          <a:spcPts val="0"/>
                        </a:spcAft>
                      </a:pPr>
                      <a:r>
                        <a:rPr lang="hr-HR" sz="1800">
                          <a:effectLst/>
                          <a:latin typeface="Symbol" panose="05050102010706020507" pitchFamily="18" charset="2"/>
                          <a:ea typeface="Times New Roman" panose="02020603050405020304" pitchFamily="18" charset="0"/>
                        </a:rPr>
                        <a:t>D</a:t>
                      </a:r>
                      <a:r>
                        <a:rPr lang="hr-HR" sz="1800" i="1">
                          <a:effectLst/>
                          <a:latin typeface="Times New Roman" panose="02020603050405020304" pitchFamily="18" charset="0"/>
                          <a:ea typeface="Times New Roman" panose="02020603050405020304" pitchFamily="18" charset="0"/>
                        </a:rPr>
                        <a:t>T</a:t>
                      </a:r>
                      <a:r>
                        <a:rPr lang="hr-HR" sz="1800">
                          <a:effectLst/>
                          <a:latin typeface="Times New Roman" panose="02020603050405020304" pitchFamily="18" charset="0"/>
                          <a:ea typeface="Times New Roman" panose="02020603050405020304" pitchFamily="18" charset="0"/>
                        </a:rPr>
                        <a:t> = 6 °C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800">
                          <a:effectLst/>
                          <a:latin typeface="Times New Roman" panose="02020603050405020304" pitchFamily="18" charset="0"/>
                          <a:ea typeface="Times New Roman" panose="02020603050405020304" pitchFamily="18" charset="0"/>
                        </a:rPr>
                        <a:t>4,28</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670714"/>
                  </a:ext>
                </a:extLst>
              </a:tr>
              <a:tr h="0">
                <a:tc>
                  <a:txBody>
                    <a:bodyPr/>
                    <a:lstStyle/>
                    <a:p>
                      <a:pPr algn="ctr">
                        <a:lnSpc>
                          <a:spcPct val="150000"/>
                        </a:lnSpc>
                        <a:spcBef>
                          <a:spcPts val="300"/>
                        </a:spcBef>
                        <a:spcAft>
                          <a:spcPts val="0"/>
                        </a:spcAft>
                      </a:pPr>
                      <a:r>
                        <a:rPr lang="hr-HR" sz="1800">
                          <a:effectLst/>
                          <a:latin typeface="Symbol" panose="05050102010706020507" pitchFamily="18" charset="2"/>
                          <a:ea typeface="Times New Roman" panose="02020603050405020304" pitchFamily="18" charset="0"/>
                        </a:rPr>
                        <a:t>D</a:t>
                      </a:r>
                      <a:r>
                        <a:rPr lang="hr-HR" sz="1800" i="1">
                          <a:effectLst/>
                          <a:latin typeface="Times New Roman" panose="02020603050405020304" pitchFamily="18" charset="0"/>
                          <a:ea typeface="Times New Roman" panose="02020603050405020304" pitchFamily="18" charset="0"/>
                        </a:rPr>
                        <a:t>T</a:t>
                      </a:r>
                      <a:r>
                        <a:rPr lang="hr-HR" sz="1800">
                          <a:effectLst/>
                          <a:latin typeface="Times New Roman" panose="02020603050405020304" pitchFamily="18" charset="0"/>
                          <a:ea typeface="Times New Roman" panose="02020603050405020304" pitchFamily="18" charset="0"/>
                        </a:rPr>
                        <a:t> = 9 °C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hr-HR" sz="1800" dirty="0">
                          <a:effectLst/>
                          <a:latin typeface="Times New Roman" panose="02020603050405020304" pitchFamily="18" charset="0"/>
                          <a:ea typeface="Times New Roman" panose="02020603050405020304" pitchFamily="18" charset="0"/>
                        </a:rPr>
                        <a:t>4,31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72668"/>
                  </a:ext>
                </a:extLst>
              </a:tr>
            </a:tbl>
          </a:graphicData>
        </a:graphic>
      </p:graphicFrame>
      <p:pic>
        <p:nvPicPr>
          <p:cNvPr id="20" name="Picture 19">
            <a:extLst>
              <a:ext uri="{FF2B5EF4-FFF2-40B4-BE49-F238E27FC236}">
                <a16:creationId xmlns:a16="http://schemas.microsoft.com/office/drawing/2014/main" id="{58D7B994-4613-4636-9709-7A61859270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1" name="Picture 20">
            <a:extLst>
              <a:ext uri="{FF2B5EF4-FFF2-40B4-BE49-F238E27FC236}">
                <a16:creationId xmlns:a16="http://schemas.microsoft.com/office/drawing/2014/main" id="{A5F6A2A9-AEAA-467B-B599-FFF6440AEB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349161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22E129-E70F-42E4-BD2D-CD64008FB5F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055266" y="1708638"/>
            <a:ext cx="5642350" cy="4246047"/>
          </a:xfrm>
          <a:prstGeom prst="rect">
            <a:avLst/>
          </a:prstGeom>
          <a:noFill/>
          <a:ln>
            <a:noFill/>
          </a:ln>
        </p:spPr>
      </p:pic>
      <p:pic>
        <p:nvPicPr>
          <p:cNvPr id="20" name="Picture 19">
            <a:extLst>
              <a:ext uri="{FF2B5EF4-FFF2-40B4-BE49-F238E27FC236}">
                <a16:creationId xmlns:a16="http://schemas.microsoft.com/office/drawing/2014/main" id="{DDC5A9B8-2CCD-4485-B4F2-614FBC4491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266" y="1739415"/>
            <a:ext cx="5631683" cy="4266866"/>
          </a:xfrm>
          <a:prstGeom prst="rect">
            <a:avLst/>
          </a:prstGeom>
          <a:noFill/>
          <a:ln>
            <a:noFill/>
          </a:ln>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ED7D31"/>
                </a:solidFill>
                <a:latin typeface="Arial" panose="020B0604020202020204" pitchFamily="34" charset="0"/>
                <a:cs typeface="Arial" panose="020B0604020202020204" pitchFamily="34" charset="0"/>
              </a:rPr>
              <a:t>0</a:t>
            </a:r>
            <a:r>
              <a:rPr lang="hr-HR" altLang="ko-KR" sz="4400" b="1" dirty="0">
                <a:solidFill>
                  <a:srgbClr val="ED7D31"/>
                </a:solidFill>
                <a:latin typeface="Arial" panose="020B0604020202020204" pitchFamily="34" charset="0"/>
                <a:cs typeface="Arial" panose="020B0604020202020204" pitchFamily="34" charset="0"/>
              </a:rPr>
              <a:t>3</a:t>
            </a:r>
            <a:endParaRPr lang="ko-KR" altLang="en-US" sz="4000" b="1" dirty="0">
              <a:solidFill>
                <a:srgbClr val="ED7D3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Eksperimentalni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78560C60-C543-47F9-A33C-7CBE2A1DE7C0}"/>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13286" y="5342951"/>
            <a:ext cx="971622" cy="971622"/>
          </a:xfrm>
          <a:prstGeom prst="rect">
            <a:avLst/>
          </a:prstGeom>
          <a:noFill/>
          <a:ln>
            <a:noFill/>
          </a:ln>
        </p:spPr>
      </p:pic>
      <p:sp>
        <p:nvSpPr>
          <p:cNvPr id="16" name="TextBox 15">
            <a:extLst>
              <a:ext uri="{FF2B5EF4-FFF2-40B4-BE49-F238E27FC236}">
                <a16:creationId xmlns:a16="http://schemas.microsoft.com/office/drawing/2014/main" id="{8C2E6685-4FBF-4703-8EBE-C9127E9BB8E4}"/>
              </a:ext>
            </a:extLst>
          </p:cNvPr>
          <p:cNvSpPr txBox="1"/>
          <p:nvPr/>
        </p:nvSpPr>
        <p:spPr>
          <a:xfrm>
            <a:off x="1771993" y="1687819"/>
            <a:ext cx="4394200" cy="3754874"/>
          </a:xfrm>
          <a:prstGeom prst="rect">
            <a:avLst/>
          </a:prstGeom>
          <a:noFill/>
        </p:spPr>
        <p:txBody>
          <a:bodyPr wrap="square" rtlCol="0">
            <a:spAutoFit/>
          </a:bodyPr>
          <a:lstStyle/>
          <a:p>
            <a:pPr>
              <a:lnSpc>
                <a:spcPct val="150000"/>
              </a:lnSpc>
            </a:pPr>
            <a:r>
              <a:rPr lang="hr-HR" b="1" i="1" dirty="0">
                <a:latin typeface="Arial" panose="020B0604020202020204" pitchFamily="34" charset="0"/>
                <a:cs typeface="Arial" panose="020B0604020202020204" pitchFamily="34" charset="0"/>
              </a:rPr>
              <a:t>Frekvencijska regulacija</a:t>
            </a:r>
          </a:p>
          <a:p>
            <a:pPr>
              <a:lnSpc>
                <a:spcPct val="150000"/>
              </a:lnSpc>
            </a:pPr>
            <a:endParaRPr lang="hr-HR" b="1" i="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Produljenje ciklusa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Smanjena snaga kompresora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Viša temperatura isparavanja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Povećanje COP-a  8 %</a:t>
            </a:r>
          </a:p>
          <a:p>
            <a:pPr marL="342900" indent="-3429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E676647-3424-472E-B59A-9523FB8428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4" name="Picture 23">
            <a:extLst>
              <a:ext uri="{FF2B5EF4-FFF2-40B4-BE49-F238E27FC236}">
                <a16:creationId xmlns:a16="http://schemas.microsoft.com/office/drawing/2014/main" id="{37B6AAA4-6F3F-4231-A563-8A73600CDA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30524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6" presetClass="entr" presetSubtype="21"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DC5A9B8-2CCD-4485-B4F2-614FBC4491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266" y="1739415"/>
            <a:ext cx="5631683" cy="4266866"/>
          </a:xfrm>
          <a:prstGeom prst="rect">
            <a:avLst/>
          </a:prstGeom>
          <a:noFill/>
          <a:ln>
            <a:noFill/>
          </a:ln>
        </p:spPr>
      </p:pic>
      <p:sp>
        <p:nvSpPr>
          <p:cNvPr id="6" name="Rectangle 5">
            <a:extLst>
              <a:ext uri="{FF2B5EF4-FFF2-40B4-BE49-F238E27FC236}">
                <a16:creationId xmlns:a16="http://schemas.microsoft.com/office/drawing/2014/main" id="{1076083B-A451-4C4A-BAFD-2DD3C6705716}"/>
              </a:ext>
            </a:extLst>
          </p:cNvPr>
          <p:cNvSpPr/>
          <p:nvPr/>
        </p:nvSpPr>
        <p:spPr>
          <a:xfrm>
            <a:off x="12088368" y="1499616"/>
            <a:ext cx="103632" cy="694944"/>
          </a:xfrm>
          <a:prstGeom prst="rect">
            <a:avLst/>
          </a:prstGeom>
          <a:solidFill>
            <a:srgbClr val="328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C108-D51C-4CB7-8733-CB2168737157}"/>
              </a:ext>
            </a:extLst>
          </p:cNvPr>
          <p:cNvSpPr/>
          <p:nvPr/>
        </p:nvSpPr>
        <p:spPr>
          <a:xfrm>
            <a:off x="12088368" y="1499616"/>
            <a:ext cx="103632" cy="694944"/>
          </a:xfrm>
          <a:prstGeom prst="rect">
            <a:avLst/>
          </a:prstGeom>
          <a:solidFill>
            <a:srgbClr val="3281C3"/>
          </a:solidFill>
          <a:ln>
            <a:solidFill>
              <a:srgbClr val="328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A8B561-0B77-473F-80A7-2E29FF56A614}"/>
              </a:ext>
            </a:extLst>
          </p:cNvPr>
          <p:cNvSpPr/>
          <p:nvPr/>
        </p:nvSpPr>
        <p:spPr>
          <a:xfrm>
            <a:off x="12088368" y="572382"/>
            <a:ext cx="103632" cy="694944"/>
          </a:xfrm>
          <a:prstGeom prst="rect">
            <a:avLst/>
          </a:prstGeom>
          <a:solidFill>
            <a:srgbClr val="AEAEAB"/>
          </a:solidFill>
          <a:ln>
            <a:solidFill>
              <a:srgbClr val="AE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7FA33A-BC49-4514-BF71-2E906C606F09}"/>
              </a:ext>
            </a:extLst>
          </p:cNvPr>
          <p:cNvSpPr/>
          <p:nvPr/>
        </p:nvSpPr>
        <p:spPr>
          <a:xfrm>
            <a:off x="12088368" y="2645625"/>
            <a:ext cx="103632" cy="369272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FA873D-90E0-4584-8B3D-179DD0432F37}"/>
              </a:ext>
            </a:extLst>
          </p:cNvPr>
          <p:cNvSpPr txBox="1"/>
          <p:nvPr/>
        </p:nvSpPr>
        <p:spPr>
          <a:xfrm>
            <a:off x="3988754" y="683385"/>
            <a:ext cx="994691" cy="769441"/>
          </a:xfrm>
          <a:prstGeom prst="rect">
            <a:avLst/>
          </a:prstGeom>
          <a:noFill/>
          <a:ln>
            <a:noFill/>
          </a:ln>
        </p:spPr>
        <p:txBody>
          <a:bodyPr wrap="square" rtlCol="0">
            <a:spAutoFit/>
          </a:bodyPr>
          <a:lstStyle/>
          <a:p>
            <a:pPr algn="ctr"/>
            <a:r>
              <a:rPr lang="en-US" altLang="ko-KR" sz="4400" b="1" dirty="0">
                <a:solidFill>
                  <a:srgbClr val="ED7D31"/>
                </a:solidFill>
                <a:latin typeface="Arial" panose="020B0604020202020204" pitchFamily="34" charset="0"/>
                <a:cs typeface="Arial" panose="020B0604020202020204" pitchFamily="34" charset="0"/>
              </a:rPr>
              <a:t>0</a:t>
            </a:r>
            <a:r>
              <a:rPr lang="hr-HR" altLang="ko-KR" sz="4400" b="1" dirty="0">
                <a:solidFill>
                  <a:srgbClr val="ED7D31"/>
                </a:solidFill>
                <a:latin typeface="Arial" panose="020B0604020202020204" pitchFamily="34" charset="0"/>
                <a:cs typeface="Arial" panose="020B0604020202020204" pitchFamily="34" charset="0"/>
              </a:rPr>
              <a:t>3</a:t>
            </a:r>
            <a:endParaRPr lang="ko-KR" altLang="en-US" sz="4000" b="1" dirty="0">
              <a:solidFill>
                <a:srgbClr val="ED7D3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B83DB7-B24D-4B39-ADED-13A039AAB4EF}"/>
              </a:ext>
            </a:extLst>
          </p:cNvPr>
          <p:cNvSpPr txBox="1"/>
          <p:nvPr/>
        </p:nvSpPr>
        <p:spPr>
          <a:xfrm>
            <a:off x="4976805" y="714163"/>
            <a:ext cx="2283794" cy="707886"/>
          </a:xfrm>
          <a:prstGeom prst="rect">
            <a:avLst/>
          </a:prstGeom>
          <a:noFill/>
        </p:spPr>
        <p:txBody>
          <a:bodyPr wrap="square" rtlCol="0">
            <a:spAutoFit/>
          </a:bodyPr>
          <a:lstStyle/>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Eksperimentalni </a:t>
            </a:r>
          </a:p>
          <a:p>
            <a:r>
              <a:rPr lang="hr-HR" altLang="ko-KR" sz="2000" b="1" dirty="0">
                <a:solidFill>
                  <a:schemeClr val="tx1">
                    <a:lumMod val="75000"/>
                    <a:lumOff val="25000"/>
                  </a:schemeClr>
                </a:solidFill>
                <a:latin typeface="Arial" panose="020B0604020202020204" pitchFamily="34" charset="0"/>
                <a:cs typeface="Arial" panose="020B0604020202020204" pitchFamily="34" charset="0"/>
              </a:rPr>
              <a:t>rezultati</a:t>
            </a:r>
            <a:endParaRPr lang="ko-KR" alt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63C8352F-B1C1-4D48-9DF9-95D53049FBB8}"/>
              </a:ext>
            </a:extLst>
          </p:cNvPr>
          <p:cNvSpPr/>
          <p:nvPr/>
        </p:nvSpPr>
        <p:spPr>
          <a:xfrm rot="5400000">
            <a:off x="401396" y="5420236"/>
            <a:ext cx="995403" cy="840833"/>
          </a:xfrm>
          <a:prstGeom prst="hexagon">
            <a:avLst/>
          </a:prstGeom>
          <a:noFill/>
          <a:ln w="635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78560C60-C543-47F9-A33C-7CBE2A1DE7C0}"/>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13286" y="5342951"/>
            <a:ext cx="971622" cy="971622"/>
          </a:xfrm>
          <a:prstGeom prst="rect">
            <a:avLst/>
          </a:prstGeom>
          <a:noFill/>
          <a:ln>
            <a:noFill/>
          </a:ln>
        </p:spPr>
      </p:pic>
      <p:pic>
        <p:nvPicPr>
          <p:cNvPr id="21" name="Picture 20">
            <a:extLst>
              <a:ext uri="{FF2B5EF4-FFF2-40B4-BE49-F238E27FC236}">
                <a16:creationId xmlns:a16="http://schemas.microsoft.com/office/drawing/2014/main" id="{E0120994-72BE-43F1-9DEA-E8B0BDDCD8E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055266" y="1739414"/>
            <a:ext cx="5604087" cy="4352277"/>
          </a:xfrm>
          <a:prstGeom prst="rect">
            <a:avLst/>
          </a:prstGeom>
        </p:spPr>
      </p:pic>
      <p:sp>
        <p:nvSpPr>
          <p:cNvPr id="22" name="TextBox 21">
            <a:extLst>
              <a:ext uri="{FF2B5EF4-FFF2-40B4-BE49-F238E27FC236}">
                <a16:creationId xmlns:a16="http://schemas.microsoft.com/office/drawing/2014/main" id="{7A3A2BE3-76A4-4FE6-8849-C51344E7FCE0}"/>
              </a:ext>
            </a:extLst>
          </p:cNvPr>
          <p:cNvSpPr txBox="1"/>
          <p:nvPr/>
        </p:nvSpPr>
        <p:spPr>
          <a:xfrm>
            <a:off x="1771993" y="1687819"/>
            <a:ext cx="4394200" cy="3754874"/>
          </a:xfrm>
          <a:prstGeom prst="rect">
            <a:avLst/>
          </a:prstGeom>
          <a:noFill/>
        </p:spPr>
        <p:txBody>
          <a:bodyPr wrap="square" rtlCol="0">
            <a:spAutoFit/>
          </a:bodyPr>
          <a:lstStyle/>
          <a:p>
            <a:pPr>
              <a:lnSpc>
                <a:spcPct val="150000"/>
              </a:lnSpc>
            </a:pPr>
            <a:r>
              <a:rPr lang="hr-HR" b="1" i="1" dirty="0">
                <a:latin typeface="Arial" panose="020B0604020202020204" pitchFamily="34" charset="0"/>
                <a:cs typeface="Arial" panose="020B0604020202020204" pitchFamily="34" charset="0"/>
              </a:rPr>
              <a:t>Frekvencijska regulacija</a:t>
            </a:r>
          </a:p>
          <a:p>
            <a:pPr>
              <a:lnSpc>
                <a:spcPct val="150000"/>
              </a:lnSpc>
            </a:pPr>
            <a:endParaRPr lang="hr-HR" b="1" i="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Produljenje ciklusa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Smanjena snaga kompresora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Viša temperatura isparavanja</a:t>
            </a:r>
          </a:p>
          <a:p>
            <a:pPr marL="342900" indent="-342900">
              <a:lnSpc>
                <a:spcPct val="150000"/>
              </a:lnSpc>
              <a:buFont typeface="Wingdings" panose="05000000000000000000" pitchFamily="2" charset="2"/>
              <a:buChar char="Ø"/>
            </a:pPr>
            <a:r>
              <a:rPr lang="hr-HR" dirty="0">
                <a:latin typeface="Arial" panose="020B0604020202020204" pitchFamily="34" charset="0"/>
                <a:cs typeface="Arial" panose="020B0604020202020204" pitchFamily="34" charset="0"/>
              </a:rPr>
              <a:t>Povećanje faktora grijanja  8 %</a:t>
            </a:r>
          </a:p>
          <a:p>
            <a:pPr marL="342900" indent="-342900">
              <a:buFont typeface="Wingdings" panose="05000000000000000000" pitchFamily="2" charset="2"/>
              <a:buChar char="Ø"/>
            </a:pPr>
            <a:endParaRPr lang="hr-HR"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hr-HR" dirty="0">
              <a:latin typeface="Arial" panose="020B0604020202020204" pitchFamily="34" charset="0"/>
              <a:cs typeface="Arial" panose="020B0604020202020204" pitchFamily="34" charset="0"/>
            </a:endParaRPr>
          </a:p>
          <a:p>
            <a:endParaRPr lang="hr-HR"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BCB87F81-1904-4FA4-95E8-CE15379393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3494" y="156424"/>
            <a:ext cx="823965" cy="823965"/>
          </a:xfrm>
          <a:prstGeom prst="rect">
            <a:avLst/>
          </a:prstGeom>
        </p:spPr>
      </p:pic>
      <p:pic>
        <p:nvPicPr>
          <p:cNvPr id="24" name="Picture 23">
            <a:extLst>
              <a:ext uri="{FF2B5EF4-FFF2-40B4-BE49-F238E27FC236}">
                <a16:creationId xmlns:a16="http://schemas.microsoft.com/office/drawing/2014/main" id="{AFFC0A78-9442-4C95-AF26-1C5A6E89C5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56" y="194990"/>
            <a:ext cx="2551246" cy="718221"/>
          </a:xfrm>
          <a:prstGeom prst="rect">
            <a:avLst/>
          </a:prstGeom>
        </p:spPr>
      </p:pic>
    </p:spTree>
    <p:extLst>
      <p:ext uri="{BB962C8B-B14F-4D97-AF65-F5344CB8AC3E}">
        <p14:creationId xmlns:p14="http://schemas.microsoft.com/office/powerpoint/2010/main" val="41138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par>
                                <p:cTn id="8" presetID="6" presetClass="entr" presetSubtype="16" fill="hold"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3869</TotalTime>
  <Words>3060</Words>
  <Application>Microsoft Office PowerPoint</Application>
  <PresentationFormat>Widescreen</PresentationFormat>
  <Paragraphs>389</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GreekC</vt:lpstr>
      <vt:lpstr>Symbol</vt:lpstr>
      <vt:lpstr>Times New Roman</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mise</dc:creator>
  <cp:lastModifiedBy>dino mise</cp:lastModifiedBy>
  <cp:revision>167</cp:revision>
  <dcterms:created xsi:type="dcterms:W3CDTF">2020-05-22T07:33:31Z</dcterms:created>
  <dcterms:modified xsi:type="dcterms:W3CDTF">2021-06-11T11:23:21Z</dcterms:modified>
</cp:coreProperties>
</file>